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72" r:id="rId5"/>
    <p:sldMasterId id="2147484229" r:id="rId6"/>
  </p:sldMasterIdLst>
  <p:notesMasterIdLst>
    <p:notesMasterId r:id="rId32"/>
  </p:notesMasterIdLst>
  <p:sldIdLst>
    <p:sldId id="256" r:id="rId7"/>
    <p:sldId id="257" r:id="rId8"/>
    <p:sldId id="258" r:id="rId9"/>
    <p:sldId id="259" r:id="rId10"/>
    <p:sldId id="260" r:id="rId11"/>
    <p:sldId id="2076137590" r:id="rId12"/>
    <p:sldId id="261" r:id="rId13"/>
    <p:sldId id="262" r:id="rId14"/>
    <p:sldId id="263" r:id="rId15"/>
    <p:sldId id="264" r:id="rId16"/>
    <p:sldId id="265" r:id="rId17"/>
    <p:sldId id="2076137591" r:id="rId18"/>
    <p:sldId id="266" r:id="rId19"/>
    <p:sldId id="267" r:id="rId20"/>
    <p:sldId id="268" r:id="rId21"/>
    <p:sldId id="270" r:id="rId22"/>
    <p:sldId id="271" r:id="rId23"/>
    <p:sldId id="272" r:id="rId24"/>
    <p:sldId id="2076137593" r:id="rId25"/>
    <p:sldId id="2076137594" r:id="rId26"/>
    <p:sldId id="2076137595" r:id="rId27"/>
    <p:sldId id="2076137596" r:id="rId28"/>
    <p:sldId id="2076137597" r:id="rId29"/>
    <p:sldId id="2076137598" r:id="rId30"/>
    <p:sldId id="2076137599"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11AD6FD-E26B-4141-AE80-C5B3EA1A42B5}" v="1" dt="2021-03-22T18:09:23.62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623" autoAdjust="0"/>
    <p:restoredTop sz="75227" autoAdjust="0"/>
  </p:normalViewPr>
  <p:slideViewPr>
    <p:cSldViewPr snapToGrid="0">
      <p:cViewPr varScale="1">
        <p:scale>
          <a:sx n="86" d="100"/>
          <a:sy n="86" d="100"/>
        </p:scale>
        <p:origin x="942"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21" Type="http://schemas.openxmlformats.org/officeDocument/2006/relationships/slide" Target="slides/slide15.xml"/><Relationship Id="rId34" Type="http://schemas.openxmlformats.org/officeDocument/2006/relationships/viewProps" Target="viewProp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notesMaster" Target="notesMasters/notesMaster1.xml"/><Relationship Id="rId37" Type="http://schemas.microsoft.com/office/2015/10/relationships/revisionInfo" Target="revisionInfo.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tableStyles" Target="tableStyle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theme" Target="theme/theme1.xml"/><Relationship Id="rId8" Type="http://schemas.openxmlformats.org/officeDocument/2006/relationships/slide" Target="slides/slide2.xml"/><Relationship Id="rId3" Type="http://schemas.openxmlformats.org/officeDocument/2006/relationships/customXml" Target="../customXml/item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CB24A15-5D56-452A-8A88-1086FCEF08CC}" type="datetimeFigureOut">
              <a:rPr lang="en-US" smtClean="0"/>
              <a:t>3/22/2021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EBC7D8B-4ABD-4D6C-8BA7-F7D77555C584}" type="slidenum">
              <a:rPr lang="en-US" smtClean="0"/>
              <a:t>‹#›</a:t>
            </a:fld>
            <a:endParaRPr lang="en-US"/>
          </a:p>
        </p:txBody>
      </p:sp>
    </p:spTree>
    <p:extLst>
      <p:ext uri="{BB962C8B-B14F-4D97-AF65-F5344CB8AC3E}">
        <p14:creationId xmlns:p14="http://schemas.microsoft.com/office/powerpoint/2010/main" val="32611393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EBC7D8B-4ABD-4D6C-8BA7-F7D77555C584}" type="slidenum">
              <a:rPr lang="en-US" smtClean="0"/>
              <a:t>3</a:t>
            </a:fld>
            <a:endParaRPr lang="en-US"/>
          </a:p>
        </p:txBody>
      </p:sp>
    </p:spTree>
    <p:extLst>
      <p:ext uri="{BB962C8B-B14F-4D97-AF65-F5344CB8AC3E}">
        <p14:creationId xmlns:p14="http://schemas.microsoft.com/office/powerpoint/2010/main" val="23452237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EBC7D8B-4ABD-4D6C-8BA7-F7D77555C584}" type="slidenum">
              <a:rPr lang="en-US" smtClean="0"/>
              <a:t>4</a:t>
            </a:fld>
            <a:endParaRPr lang="en-US"/>
          </a:p>
        </p:txBody>
      </p:sp>
    </p:spTree>
    <p:extLst>
      <p:ext uri="{BB962C8B-B14F-4D97-AF65-F5344CB8AC3E}">
        <p14:creationId xmlns:p14="http://schemas.microsoft.com/office/powerpoint/2010/main" val="12222912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"Bearer eyJ0eXAiOiJKV1QiLCJhbGciOiJSUzI1NiIsIng1dCI6Im5PbzNaRHJPRFhFSzFqS1doWHNsSFJfS1hFZyIsImtpZCI6Im5PbzNaRHJPRFhFSzFqS1doWHNsSFJfS1hFZyJ9.eyJhdWQiOiI1ZjA2ZjBhNS1hODA0LTRmODAtYTZkYS00YzA3ZjQzN2YxYWUiLCJpc3MiOiJodHRwczovL3N0cy53aW5kb3dzLm5ldC82ZWJiODY5YS1mMmZjLTQ1NWYtYjNjMy1jODIxNzNkNTU2ZWEvIiwiaWF0IjoxNjE1NTgxODY3LCJuYmYiOjE2MTU1ODE4NjcsImV4cCI6MTYxNTY2ODU2NywiYWlvIjoiRTJaZ1lMZ1FzelZOd3N6Sys2WkJRVjNkdGVrNkFBPT0iLCJhcHBpZCI6IjIwZTk0MGIzLTRjNzctNGIwYi05YTUzLTllMTZhMWIwMTBhNyIsImFwcGlkYWNyIjoiMiIsImlkcCI6Imh0dHBzOi8vc3RzLndpbmRvd3MubmV0LzZlYmI4NjlhLWYyZmMtNDU1Zi1iM2MzLWM4MjE3M2Q1NTZlYS8iLCJvaWQiOiIwY2E0OGMwNS1hMmU3LTQ1N2UtODRiMi1mNTMxMzdjNmQ2YmEiLCJyaCI6IjAuQVRZQW1vYTdidnp5WDBXenc4Z2hjOVZXNnJOQTZTQjNUQXRMbWxPZUZxR3dFS2MyQUFBLiIsInN1YiI6IjBjYTQ4YzA1LWEyZTctNDU3ZS04NGIyLWY1MzEzN2M2ZDZiYSIsInRpZCI6IjZlYmI4NjlhLWYyZmMtNDU1Zi1iM2MzLWM4MjE3M2Q1NTZlYSIsInV0aSI6InFZdFJHNDVOYjBhZllVTXl5Z29SQUEiLCJ2ZXIiOiIxLjAifQ.U--Okw80PpbWrEMwH1OcdHPmEo4VB3E-qqJdgHpMv4WFO-tig3s1x59gAPjZRpK8A2xLE5c46qBhC0N_07UUZw7sX1AX5yXFhjjNli5K_3SxII42Qx-VdCQKO1p9UCpcRwJGJpZBl_a1l75NsJsU3E2woGdpQyeGzC6jBaCE5pioQcftXCwwhnVkEtF6C-f3RxB_cABxMI6eT4Zj29ikYPtEMaeiHNDhDaCjtM8fi3BYIqR1xKGO7-aTA2R3ezdRf8lylT8zyjQzE6ow48XkKyGtqNMFI_SSOd5JMqdEr4nVfrLVqvAY6jDpYHxQlS-GP-0835-9ILYgDmFdV5Bn6g"</a:t>
            </a:r>
          </a:p>
          <a:p>
            <a:endParaRPr lang="en-US" dirty="0"/>
          </a:p>
        </p:txBody>
      </p:sp>
      <p:sp>
        <p:nvSpPr>
          <p:cNvPr id="4" name="Slide Number Placeholder 3"/>
          <p:cNvSpPr>
            <a:spLocks noGrp="1"/>
          </p:cNvSpPr>
          <p:nvPr>
            <p:ph type="sldNum" sz="quarter" idx="5"/>
          </p:nvPr>
        </p:nvSpPr>
        <p:spPr/>
        <p:txBody>
          <a:bodyPr/>
          <a:lstStyle/>
          <a:p>
            <a:fld id="{4EBC7D8B-4ABD-4D6C-8BA7-F7D77555C584}" type="slidenum">
              <a:rPr lang="en-US" smtClean="0"/>
              <a:t>16</a:t>
            </a:fld>
            <a:endParaRPr lang="en-US"/>
          </a:p>
        </p:txBody>
      </p:sp>
    </p:spTree>
    <p:extLst>
      <p:ext uri="{BB962C8B-B14F-4D97-AF65-F5344CB8AC3E}">
        <p14:creationId xmlns:p14="http://schemas.microsoft.com/office/powerpoint/2010/main" val="39951409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EBC7D8B-4ABD-4D6C-8BA7-F7D77555C584}" type="slidenum">
              <a:rPr lang="en-US" smtClean="0"/>
              <a:t>25</a:t>
            </a:fld>
            <a:endParaRPr lang="en-US"/>
          </a:p>
        </p:txBody>
      </p:sp>
    </p:spTree>
    <p:extLst>
      <p:ext uri="{BB962C8B-B14F-4D97-AF65-F5344CB8AC3E}">
        <p14:creationId xmlns:p14="http://schemas.microsoft.com/office/powerpoint/2010/main" val="31945386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 Id="rId4" Type="http://schemas.openxmlformats.org/officeDocument/2006/relationships/image" Target="../media/image7.jpe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 Id="rId4" Type="http://schemas.openxmlformats.org/officeDocument/2006/relationships/image" Target="../media/image7.jpe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 Id="rId4" Type="http://schemas.openxmlformats.org/officeDocument/2006/relationships/image" Target="../media/image7.jpeg"/></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jpe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35AC3888-52C6-48A5-B06A-E32212579B7B}" type="datetimeFigureOut">
              <a:rPr lang="en-US" smtClean="0"/>
              <a:t>3/22/2021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DB1CC4-171F-45A3-88D2-873709ECC9BC}" type="slidenum">
              <a:rPr lang="en-US" smtClean="0"/>
              <a:t>‹#›</a:t>
            </a:fld>
            <a:endParaRPr lang="en-US"/>
          </a:p>
        </p:txBody>
      </p:sp>
    </p:spTree>
    <p:extLst>
      <p:ext uri="{BB962C8B-B14F-4D97-AF65-F5344CB8AC3E}">
        <p14:creationId xmlns:p14="http://schemas.microsoft.com/office/powerpoint/2010/main" val="5144674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5AC3888-52C6-48A5-B06A-E32212579B7B}" type="datetimeFigureOut">
              <a:rPr lang="en-US" smtClean="0"/>
              <a:t>3/22/2021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DB1CC4-171F-45A3-88D2-873709ECC9BC}" type="slidenum">
              <a:rPr lang="en-US" smtClean="0"/>
              <a:t>‹#›</a:t>
            </a:fld>
            <a:endParaRPr lang="en-US"/>
          </a:p>
        </p:txBody>
      </p:sp>
    </p:spTree>
    <p:extLst>
      <p:ext uri="{BB962C8B-B14F-4D97-AF65-F5344CB8AC3E}">
        <p14:creationId xmlns:p14="http://schemas.microsoft.com/office/powerpoint/2010/main" val="1543970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5AC3888-52C6-48A5-B06A-E32212579B7B}" type="datetimeFigureOut">
              <a:rPr lang="en-US" smtClean="0"/>
              <a:t>3/22/2021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DB1CC4-171F-45A3-88D2-873709ECC9BC}" type="slidenum">
              <a:rPr lang="en-US" smtClean="0"/>
              <a:t>‹#›</a:t>
            </a:fld>
            <a:endParaRPr lang="en-US"/>
          </a:p>
        </p:txBody>
      </p:sp>
    </p:spTree>
    <p:extLst>
      <p:ext uri="{BB962C8B-B14F-4D97-AF65-F5344CB8AC3E}">
        <p14:creationId xmlns:p14="http://schemas.microsoft.com/office/powerpoint/2010/main" val="69846865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8" name="MS logo white - EMF" descr="Microsoft logo white text version">
            <a:extLst>
              <a:ext uri="{FF2B5EF4-FFF2-40B4-BE49-F238E27FC236}">
                <a16:creationId xmlns:a16="http://schemas.microsoft.com/office/drawing/2014/main" id="{10847DFE-DD48-4C93-84DD-AE782B2A9A22}"/>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pic>
        <p:nvPicPr>
          <p:cNvPr id="5" name="Picture 4" descr="Microsoft Inspire event logo">
            <a:extLst>
              <a:ext uri="{FF2B5EF4-FFF2-40B4-BE49-F238E27FC236}">
                <a16:creationId xmlns:a16="http://schemas.microsoft.com/office/drawing/2014/main" id="{5075F494-EE98-49E1-963C-01F96E9051E3}"/>
              </a:ext>
            </a:extLst>
          </p:cNvPr>
          <p:cNvPicPr>
            <a:picLocks noChangeAspect="1"/>
          </p:cNvPicPr>
          <p:nvPr userDrawn="1"/>
        </p:nvPicPr>
        <p:blipFill>
          <a:blip r:embed="rId3"/>
          <a:stretch>
            <a:fillRect/>
          </a:stretch>
        </p:blipFill>
        <p:spPr>
          <a:xfrm>
            <a:off x="599440" y="2913426"/>
            <a:ext cx="2788943" cy="1408176"/>
          </a:xfrm>
          <a:prstGeom prst="rect">
            <a:avLst/>
          </a:prstGeom>
        </p:spPr>
      </p:pic>
      <p:pic>
        <p:nvPicPr>
          <p:cNvPr id="6" name="Picture 5">
            <a:extLst>
              <a:ext uri="{FF2B5EF4-FFF2-40B4-BE49-F238E27FC236}">
                <a16:creationId xmlns:a16="http://schemas.microsoft.com/office/drawing/2014/main" id="{0476A41B-A343-456C-84AD-A9DB8690EDEA}"/>
              </a:ext>
              <a:ext uri="{C183D7F6-B498-43B3-948B-1728B52AA6E4}">
                <adec:decorative xmlns:adec="http://schemas.microsoft.com/office/drawing/2017/decorative" val="1"/>
              </a:ext>
            </a:extLst>
          </p:cNvPr>
          <p:cNvPicPr>
            <a:picLocks noChangeAspect="1"/>
          </p:cNvPicPr>
          <p:nvPr userDrawn="1"/>
        </p:nvPicPr>
        <p:blipFill rotWithShape="1">
          <a:blip r:embed="rId4"/>
          <a:srcRect t="4112" r="7055" b="32576"/>
          <a:stretch/>
        </p:blipFill>
        <p:spPr>
          <a:xfrm>
            <a:off x="5479693" y="0"/>
            <a:ext cx="6712307" cy="6858000"/>
          </a:xfrm>
          <a:prstGeom prst="rect">
            <a:avLst/>
          </a:prstGeom>
        </p:spPr>
      </p:pic>
    </p:spTree>
    <p:extLst>
      <p:ext uri="{BB962C8B-B14F-4D97-AF65-F5344CB8AC3E}">
        <p14:creationId xmlns:p14="http://schemas.microsoft.com/office/powerpoint/2010/main" val="39584114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B651035-36B1-415D-8FE3-8C820588801B}"/>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 Placeholder 16">
            <a:extLst>
              <a:ext uri="{FF2B5EF4-FFF2-40B4-BE49-F238E27FC236}">
                <a16:creationId xmlns:a16="http://schemas.microsoft.com/office/drawing/2014/main" id="{D8699408-0936-41F4-8656-48EC35288DAB}"/>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Tree>
    <p:extLst>
      <p:ext uri="{BB962C8B-B14F-4D97-AF65-F5344CB8AC3E}">
        <p14:creationId xmlns:p14="http://schemas.microsoft.com/office/powerpoint/2010/main" val="40787748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9792167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017730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5339278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9532336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AD36F-C0EA-4185-ADAF-F4A4448F9B3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527754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7084860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5AC3888-52C6-48A5-B06A-E32212579B7B}" type="datetimeFigureOut">
              <a:rPr lang="en-US" smtClean="0"/>
              <a:t>3/22/2021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DB1CC4-171F-45A3-88D2-873709ECC9BC}" type="slidenum">
              <a:rPr lang="en-US" smtClean="0"/>
              <a:t>‹#›</a:t>
            </a:fld>
            <a:endParaRPr lang="en-US"/>
          </a:p>
        </p:txBody>
      </p:sp>
    </p:spTree>
    <p:extLst>
      <p:ext uri="{BB962C8B-B14F-4D97-AF65-F5344CB8AC3E}">
        <p14:creationId xmlns:p14="http://schemas.microsoft.com/office/powerpoint/2010/main" val="18964406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pic>
        <p:nvPicPr>
          <p:cNvPr id="7" name="Picture 6">
            <a:extLst>
              <a:ext uri="{FF2B5EF4-FFF2-40B4-BE49-F238E27FC236}">
                <a16:creationId xmlns:a16="http://schemas.microsoft.com/office/drawing/2014/main" id="{C36EA944-550A-417D-A035-8AA8EF214160}"/>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8" name="Picture 7">
            <a:extLst>
              <a:ext uri="{FF2B5EF4-FFF2-40B4-BE49-F238E27FC236}">
                <a16:creationId xmlns:a16="http://schemas.microsoft.com/office/drawing/2014/main" id="{E7D5DEA1-8060-4C82-8357-8D83C33570B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9" name="Picture Placeholder" descr="This photo is a 'placeholder' only. Drag or drop your photo here, or click and tap the center to insert a photo.">
            <a:extLst>
              <a:ext uri="{FF2B5EF4-FFF2-40B4-BE49-F238E27FC236}">
                <a16:creationId xmlns:a16="http://schemas.microsoft.com/office/drawing/2014/main" id="{88298942-55B4-469B-A6F1-D0C9D4EF142D}"/>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5586427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3000">
          <p15:clr>
            <a:srgbClr val="5ACBF0"/>
          </p15:clr>
        </p15:guide>
        <p15:guide id="12" pos="3543">
          <p15:clr>
            <a:srgbClr val="A4A3A4"/>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pic>
        <p:nvPicPr>
          <p:cNvPr id="6" name="Picture 5">
            <a:extLst>
              <a:ext uri="{FF2B5EF4-FFF2-40B4-BE49-F238E27FC236}">
                <a16:creationId xmlns:a16="http://schemas.microsoft.com/office/drawing/2014/main" id="{20E299E8-8FC4-4186-85AF-20CED6546310}"/>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7" name="Picture 6">
            <a:extLst>
              <a:ext uri="{FF2B5EF4-FFF2-40B4-BE49-F238E27FC236}">
                <a16:creationId xmlns:a16="http://schemas.microsoft.com/office/drawing/2014/main" id="{65AD4D8A-D525-4E6D-B1E6-4FE172367667}"/>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F914427A-37A4-44C8-A9C3-7DCC03AF0475}"/>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74064135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pic>
        <p:nvPicPr>
          <p:cNvPr id="6" name="Picture 5">
            <a:extLst>
              <a:ext uri="{FF2B5EF4-FFF2-40B4-BE49-F238E27FC236}">
                <a16:creationId xmlns:a16="http://schemas.microsoft.com/office/drawing/2014/main" id="{74B3188A-254F-414A-BEA3-F69376596C9E}"/>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7" name="Picture 6">
            <a:extLst>
              <a:ext uri="{FF2B5EF4-FFF2-40B4-BE49-F238E27FC236}">
                <a16:creationId xmlns:a16="http://schemas.microsoft.com/office/drawing/2014/main" id="{AB3E7ED4-D6BE-4715-B767-1DF5BCFCB61C}"/>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0A481962-6118-4A6A-AF3A-946F2EEBB647}"/>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16215693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625529"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87237260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8573584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876637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0845042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5470978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6952930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0207855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5AC3888-52C6-48A5-B06A-E32212579B7B}" type="datetimeFigureOut">
              <a:rPr lang="en-US" smtClean="0"/>
              <a:t>3/22/2021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DB1CC4-171F-45A3-88D2-873709ECC9BC}" type="slidenum">
              <a:rPr lang="en-US" smtClean="0"/>
              <a:t>‹#›</a:t>
            </a:fld>
            <a:endParaRPr lang="en-US"/>
          </a:p>
        </p:txBody>
      </p:sp>
    </p:spTree>
    <p:extLst>
      <p:ext uri="{BB962C8B-B14F-4D97-AF65-F5344CB8AC3E}">
        <p14:creationId xmlns:p14="http://schemas.microsoft.com/office/powerpoint/2010/main" val="64269738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3911993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4" name="MS logo white - EMF" descr="Microsoft logo white text version">
            <a:extLst>
              <a:ext uri="{FF2B5EF4-FFF2-40B4-BE49-F238E27FC236}">
                <a16:creationId xmlns:a16="http://schemas.microsoft.com/office/drawing/2014/main" id="{1291B0CF-9615-4684-B7F1-8E5483826A4A}"/>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29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 Copyright Microsoft Corporation. All rights reserved. </a:t>
            </a:r>
          </a:p>
        </p:txBody>
      </p:sp>
    </p:spTree>
    <p:extLst>
      <p:ext uri="{BB962C8B-B14F-4D97-AF65-F5344CB8AC3E}">
        <p14:creationId xmlns:p14="http://schemas.microsoft.com/office/powerpoint/2010/main" val="23011784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448328133"/>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315027792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guide id="4" orient="horz" pos="768">
          <p15:clr>
            <a:srgbClr val="FBAE40"/>
          </p15:clr>
        </p15:guide>
        <p15:guide id="5" orient="horz" pos="3552">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pic>
        <p:nvPicPr>
          <p:cNvPr id="10" name="Picture 9" descr="A picture containing person, man, car, standing&#10;&#10;Description automatically generated">
            <a:extLst>
              <a:ext uri="{FF2B5EF4-FFF2-40B4-BE49-F238E27FC236}">
                <a16:creationId xmlns:a16="http://schemas.microsoft.com/office/drawing/2014/main" id="{2AC26763-51CF-4C6C-883D-FD558E3DEAA1}"/>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1" name="Rectangle 10">
            <a:extLst>
              <a:ext uri="{FF2B5EF4-FFF2-40B4-BE49-F238E27FC236}">
                <a16:creationId xmlns:a16="http://schemas.microsoft.com/office/drawing/2014/main" id="{8DFF9F90-5A45-44AE-A9CB-05BABE6F86BC}"/>
              </a:ext>
            </a:extLst>
          </p:cNvPr>
          <p:cNvSpPr/>
          <p:nvPr userDrawn="1"/>
        </p:nvSpPr>
        <p:spPr bwMode="auto">
          <a:xfrm rot="10800000" flipV="1">
            <a:off x="0" y="-1"/>
            <a:ext cx="3497942" cy="6858000"/>
          </a:xfrm>
          <a:prstGeom prst="rect">
            <a:avLst/>
          </a:prstGeom>
          <a:gradFill flip="none" rotWithShape="1">
            <a:gsLst>
              <a:gs pos="50000">
                <a:srgbClr val="000000">
                  <a:alpha val="0"/>
                </a:srgbClr>
              </a:gs>
              <a:gs pos="0">
                <a:srgbClr val="000000">
                  <a:alpha val="0"/>
                </a:srgbClr>
              </a:gs>
              <a:gs pos="100000">
                <a:srgbClr val="000000">
                  <a:alpha val="85000"/>
                </a:srgbClr>
              </a:gs>
            </a:gsLst>
            <a:lin ang="189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pic>
        <p:nvPicPr>
          <p:cNvPr id="12" name="Picture 2" descr="Image result for microsoft white logo">
            <a:extLst>
              <a:ext uri="{FF2B5EF4-FFF2-40B4-BE49-F238E27FC236}">
                <a16:creationId xmlns:a16="http://schemas.microsoft.com/office/drawing/2014/main" id="{8F5295B5-2545-431D-A120-6CA930C5B436}"/>
              </a:ext>
            </a:extLst>
          </p:cNvPr>
          <p:cNvPicPr>
            <a:picLocks noChangeAspect="1" noChangeArrowheads="1"/>
          </p:cNvPicPr>
          <p:nvPr userDrawn="1"/>
        </p:nvPicPr>
        <p:blipFill rotWithShape="1">
          <a:blip r:embed="rId3" cstate="hqprint">
            <a:extLst>
              <a:ext uri="{28A0092B-C50C-407E-A947-70E740481C1C}">
                <a14:useLocalDpi xmlns:a14="http://schemas.microsoft.com/office/drawing/2010/main"/>
              </a:ext>
            </a:extLst>
          </a:blip>
          <a:srcRect/>
          <a:stretch/>
        </p:blipFill>
        <p:spPr bwMode="auto">
          <a:xfrm>
            <a:off x="564176" y="556531"/>
            <a:ext cx="1551509" cy="37488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816EAA79-D4C0-4276-8111-9D2C1281EEA0}"/>
              </a:ext>
            </a:extLst>
          </p:cNvPr>
          <p:cNvSpPr/>
          <p:nvPr userDrawn="1"/>
        </p:nvSpPr>
        <p:spPr bwMode="auto">
          <a:xfrm rot="10800000">
            <a:off x="-2" y="2235200"/>
            <a:ext cx="12192000" cy="4622798"/>
          </a:xfrm>
          <a:prstGeom prst="rect">
            <a:avLst/>
          </a:prstGeom>
          <a:gradFill>
            <a:gsLst>
              <a:gs pos="33000">
                <a:srgbClr val="000000">
                  <a:alpha val="76000"/>
                </a:srgbClr>
              </a:gs>
              <a:gs pos="0">
                <a:srgbClr val="000000">
                  <a:alpha val="85000"/>
                </a:srgbClr>
              </a:gs>
              <a:gs pos="100000">
                <a:srgbClr val="000000">
                  <a:alpha val="0"/>
                </a:srgb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3" name="Title 1">
            <a:extLst>
              <a:ext uri="{FF2B5EF4-FFF2-40B4-BE49-F238E27FC236}">
                <a16:creationId xmlns:a16="http://schemas.microsoft.com/office/drawing/2014/main" id="{D32356B7-779C-4D07-A619-F7D2D9728015}"/>
              </a:ext>
            </a:extLst>
          </p:cNvPr>
          <p:cNvSpPr>
            <a:spLocks noGrp="1"/>
          </p:cNvSpPr>
          <p:nvPr>
            <p:ph type="title"/>
          </p:nvPr>
        </p:nvSpPr>
        <p:spPr>
          <a:xfrm>
            <a:off x="590868" y="3988023"/>
            <a:ext cx="11018520" cy="677108"/>
          </a:xfrm>
        </p:spPr>
        <p:txBody>
          <a:bodyPr vert="horz" wrap="square" lIns="0" tIns="0" rIns="0" bIns="0" rtlCol="0">
            <a:spAutoFit/>
          </a:bodyPr>
          <a:lstStyle>
            <a:lvl1pPr>
              <a:defRPr lang="en-IN" sz="4400" spc="0">
                <a:solidFill>
                  <a:schemeClr val="bg1"/>
                </a:solidFill>
              </a:defRPr>
            </a:lvl1pPr>
          </a:lstStyle>
          <a:p>
            <a:pPr marL="0" marR="0" lvl="0" indent="0" fontAlgn="auto">
              <a:spcBef>
                <a:spcPct val="20000"/>
              </a:spcBef>
              <a:spcAft>
                <a:spcPts val="0"/>
              </a:spcAft>
              <a:buClrTx/>
              <a:buSzPct val="90000"/>
              <a:buFont typeface="Wingdings" panose="05000000000000000000" pitchFamily="2" charset="2"/>
              <a:tabLst/>
            </a:pPr>
            <a:r>
              <a:rPr lang="en-US"/>
              <a:t>Click to edit Master title style</a:t>
            </a:r>
            <a:endParaRPr lang="en-IN"/>
          </a:p>
        </p:txBody>
      </p:sp>
      <p:sp>
        <p:nvSpPr>
          <p:cNvPr id="14" name="Text Placeholder 4">
            <a:extLst>
              <a:ext uri="{FF2B5EF4-FFF2-40B4-BE49-F238E27FC236}">
                <a16:creationId xmlns:a16="http://schemas.microsoft.com/office/drawing/2014/main" id="{BBB92E1F-571A-4A0A-9829-5DA2F991706F}"/>
              </a:ext>
            </a:extLst>
          </p:cNvPr>
          <p:cNvSpPr>
            <a:spLocks noGrp="1"/>
          </p:cNvSpPr>
          <p:nvPr>
            <p:ph type="body" sz="quarter" idx="12" hasCustomPrompt="1"/>
          </p:nvPr>
        </p:nvSpPr>
        <p:spPr>
          <a:xfrm>
            <a:off x="584200" y="5363621"/>
            <a:ext cx="11025188" cy="430887"/>
          </a:xfrm>
        </p:spPr>
        <p:txBody>
          <a:bodyPr vert="horz" wrap="square" lIns="0" tIns="0" rIns="0" bIns="0" rtlCol="0">
            <a:spAutoFit/>
          </a:bodyPr>
          <a:lstStyle>
            <a:lvl1pPr marL="0" indent="0">
              <a:buNone/>
              <a:defRPr lang="en-US" dirty="0" smtClean="0">
                <a:solidFill>
                  <a:schemeClr val="bg1"/>
                </a:solidFill>
              </a:defRPr>
            </a:lvl1pPr>
            <a:lvl2pPr>
              <a:defRPr lang="en-US" dirty="0" smtClean="0"/>
            </a:lvl2pPr>
            <a:lvl3pPr>
              <a:defRPr lang="en-US" dirty="0" smtClean="0"/>
            </a:lvl3pPr>
            <a:lvl4pPr>
              <a:defRPr lang="en-US" dirty="0" smtClean="0"/>
            </a:lvl4pPr>
            <a:lvl5pPr>
              <a:defRPr lang="en-IN" dirty="0"/>
            </a:lvl5pPr>
          </a:lstStyle>
          <a:p>
            <a:pPr marL="228600" lvl="0" indent="-228600"/>
            <a:r>
              <a:rPr lang="en-US"/>
              <a:t>Speaker name</a:t>
            </a:r>
          </a:p>
        </p:txBody>
      </p:sp>
      <p:sp>
        <p:nvSpPr>
          <p:cNvPr id="15" name="Text Placeholder 6">
            <a:extLst>
              <a:ext uri="{FF2B5EF4-FFF2-40B4-BE49-F238E27FC236}">
                <a16:creationId xmlns:a16="http://schemas.microsoft.com/office/drawing/2014/main" id="{19DDEA1F-719E-4928-8161-41A3A31812B0}"/>
              </a:ext>
            </a:extLst>
          </p:cNvPr>
          <p:cNvSpPr>
            <a:spLocks noGrp="1"/>
          </p:cNvSpPr>
          <p:nvPr>
            <p:ph type="body" sz="quarter" idx="13" hasCustomPrompt="1"/>
          </p:nvPr>
        </p:nvSpPr>
        <p:spPr>
          <a:xfrm>
            <a:off x="584200" y="5908222"/>
            <a:ext cx="11025188" cy="369332"/>
          </a:xfrm>
        </p:spPr>
        <p:txBody>
          <a:bodyPr vert="horz" wrap="square" lIns="0" tIns="0" rIns="0" bIns="0" rtlCol="0">
            <a:spAutoFit/>
          </a:bodyPr>
          <a:lstStyle>
            <a:lvl1pPr marL="0" indent="0">
              <a:buNone/>
              <a:defRPr lang="en-US" sz="2400" dirty="0" smtClean="0">
                <a:solidFill>
                  <a:schemeClr val="bg1"/>
                </a:solidFill>
              </a:defRPr>
            </a:lvl1pPr>
            <a:lvl2pPr>
              <a:defRPr lang="en-US" dirty="0" smtClean="0"/>
            </a:lvl2pPr>
            <a:lvl3pPr>
              <a:defRPr lang="en-US" dirty="0" smtClean="0"/>
            </a:lvl3pPr>
            <a:lvl4pPr>
              <a:defRPr lang="en-US" dirty="0" smtClean="0"/>
            </a:lvl4pPr>
            <a:lvl5pPr>
              <a:defRPr lang="en-IN" dirty="0"/>
            </a:lvl5pPr>
          </a:lstStyle>
          <a:p>
            <a:pPr marL="228600" lvl="0" indent="-228600"/>
            <a:r>
              <a:rPr lang="en-US"/>
              <a:t>Date</a:t>
            </a:r>
          </a:p>
        </p:txBody>
      </p:sp>
    </p:spTree>
    <p:extLst>
      <p:ext uri="{BB962C8B-B14F-4D97-AF65-F5344CB8AC3E}">
        <p14:creationId xmlns:p14="http://schemas.microsoft.com/office/powerpoint/2010/main" val="30215208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3600">
          <p15:clr>
            <a:srgbClr val="5ACBF0"/>
          </p15:clr>
        </p15:guide>
        <p15:guide id="7" pos="2996">
          <p15:clr>
            <a:srgbClr val="5ACBF0"/>
          </p15:clr>
        </p15:guide>
        <p15:guide id="8" orient="horz" pos="2256">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2_Title square photo">
    <p:bg>
      <p:bgRef idx="1001">
        <a:schemeClr val="bg1"/>
      </p:bgRef>
    </p:bg>
    <p:spTree>
      <p:nvGrpSpPr>
        <p:cNvPr id="1" name=""/>
        <p:cNvGrpSpPr/>
        <p:nvPr/>
      </p:nvGrpSpPr>
      <p:grpSpPr>
        <a:xfrm>
          <a:off x="0" y="0"/>
          <a:ext cx="0" cy="0"/>
          <a:chOff x="0" y="0"/>
          <a:chExt cx="0" cy="0"/>
        </a:xfrm>
      </p:grpSpPr>
      <p:pic>
        <p:nvPicPr>
          <p:cNvPr id="13" name="Picture 12" descr="A picture containing person, man, holding, hand&#10;&#10;Description automatically generated">
            <a:extLst>
              <a:ext uri="{FF2B5EF4-FFF2-40B4-BE49-F238E27FC236}">
                <a16:creationId xmlns:a16="http://schemas.microsoft.com/office/drawing/2014/main" id="{E308A4CF-31FF-4C38-BF3C-99744CE78B52}"/>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1"/>
            <a:ext cx="12191998" cy="6858001"/>
          </a:xfrm>
          <a:custGeom>
            <a:avLst/>
            <a:gdLst>
              <a:gd name="connsiteX0" fmla="*/ 0 w 12191998"/>
              <a:gd name="connsiteY0" fmla="*/ 0 h 6858001"/>
              <a:gd name="connsiteX1" fmla="*/ 12191998 w 12191998"/>
              <a:gd name="connsiteY1" fmla="*/ 0 h 6858001"/>
              <a:gd name="connsiteX2" fmla="*/ 12191998 w 12191998"/>
              <a:gd name="connsiteY2" fmla="*/ 6858001 h 6858001"/>
              <a:gd name="connsiteX3" fmla="*/ 0 w 12191998"/>
              <a:gd name="connsiteY3" fmla="*/ 6858001 h 6858001"/>
            </a:gdLst>
            <a:ahLst/>
            <a:cxnLst>
              <a:cxn ang="0">
                <a:pos x="connsiteX0" y="connsiteY0"/>
              </a:cxn>
              <a:cxn ang="0">
                <a:pos x="connsiteX1" y="connsiteY1"/>
              </a:cxn>
              <a:cxn ang="0">
                <a:pos x="connsiteX2" y="connsiteY2"/>
              </a:cxn>
              <a:cxn ang="0">
                <a:pos x="connsiteX3" y="connsiteY3"/>
              </a:cxn>
            </a:cxnLst>
            <a:rect l="l" t="t" r="r" b="b"/>
            <a:pathLst>
              <a:path w="12191998" h="6858001">
                <a:moveTo>
                  <a:pt x="0" y="0"/>
                </a:moveTo>
                <a:lnTo>
                  <a:pt x="12191998" y="0"/>
                </a:lnTo>
                <a:lnTo>
                  <a:pt x="12191998" y="6858001"/>
                </a:lnTo>
                <a:lnTo>
                  <a:pt x="0" y="6858001"/>
                </a:lnTo>
                <a:close/>
              </a:path>
            </a:pathLst>
          </a:custGeom>
        </p:spPr>
      </p:pic>
      <p:sp>
        <p:nvSpPr>
          <p:cNvPr id="8" name="Rectangle 7">
            <a:extLst>
              <a:ext uri="{FF2B5EF4-FFF2-40B4-BE49-F238E27FC236}">
                <a16:creationId xmlns:a16="http://schemas.microsoft.com/office/drawing/2014/main" id="{CE9A065B-9504-4A6D-A70D-A656E10F37CD}"/>
              </a:ext>
            </a:extLst>
          </p:cNvPr>
          <p:cNvSpPr/>
          <p:nvPr userDrawn="1"/>
        </p:nvSpPr>
        <p:spPr bwMode="auto">
          <a:xfrm rot="10800000" flipV="1">
            <a:off x="0" y="-1"/>
            <a:ext cx="3497942" cy="6858000"/>
          </a:xfrm>
          <a:prstGeom prst="rect">
            <a:avLst/>
          </a:prstGeom>
          <a:gradFill flip="none" rotWithShape="1">
            <a:gsLst>
              <a:gs pos="50000">
                <a:srgbClr val="000000">
                  <a:alpha val="0"/>
                </a:srgbClr>
              </a:gs>
              <a:gs pos="0">
                <a:srgbClr val="000000">
                  <a:alpha val="0"/>
                </a:srgbClr>
              </a:gs>
              <a:gs pos="100000">
                <a:srgbClr val="000000">
                  <a:alpha val="85000"/>
                </a:srgbClr>
              </a:gs>
            </a:gsLst>
            <a:lin ang="189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2" descr="Image result for microsoft white logo">
            <a:extLst>
              <a:ext uri="{FF2B5EF4-FFF2-40B4-BE49-F238E27FC236}">
                <a16:creationId xmlns:a16="http://schemas.microsoft.com/office/drawing/2014/main" id="{DB8DAEB9-F4A9-4EEC-AB50-9C7ECA417B9B}"/>
              </a:ext>
            </a:extLst>
          </p:cNvPr>
          <p:cNvPicPr>
            <a:picLocks noChangeAspect="1" noChangeArrowheads="1"/>
          </p:cNvPicPr>
          <p:nvPr userDrawn="1"/>
        </p:nvPicPr>
        <p:blipFill rotWithShape="1">
          <a:blip r:embed="rId3" cstate="hqprint">
            <a:extLst>
              <a:ext uri="{28A0092B-C50C-407E-A947-70E740481C1C}">
                <a14:useLocalDpi xmlns:a14="http://schemas.microsoft.com/office/drawing/2010/main"/>
              </a:ext>
            </a:extLst>
          </a:blip>
          <a:srcRect/>
          <a:stretch/>
        </p:blipFill>
        <p:spPr bwMode="auto">
          <a:xfrm>
            <a:off x="564176" y="556531"/>
            <a:ext cx="1551509" cy="37488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816EAA79-D4C0-4276-8111-9D2C1281EEA0}"/>
              </a:ext>
            </a:extLst>
          </p:cNvPr>
          <p:cNvSpPr/>
          <p:nvPr userDrawn="1"/>
        </p:nvSpPr>
        <p:spPr bwMode="auto">
          <a:xfrm rot="10800000">
            <a:off x="-2" y="2467429"/>
            <a:ext cx="12192000" cy="4390570"/>
          </a:xfrm>
          <a:prstGeom prst="rect">
            <a:avLst/>
          </a:prstGeom>
          <a:gradFill>
            <a:gsLst>
              <a:gs pos="33000">
                <a:srgbClr val="000000">
                  <a:alpha val="76000"/>
                </a:srgbClr>
              </a:gs>
              <a:gs pos="0">
                <a:srgbClr val="000000">
                  <a:alpha val="85000"/>
                </a:srgbClr>
              </a:gs>
              <a:gs pos="100000">
                <a:srgbClr val="000000">
                  <a:alpha val="0"/>
                </a:srgb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1" name="Title 1">
            <a:extLst>
              <a:ext uri="{FF2B5EF4-FFF2-40B4-BE49-F238E27FC236}">
                <a16:creationId xmlns:a16="http://schemas.microsoft.com/office/drawing/2014/main" id="{441B61DA-B0E1-45C1-98D9-39DDA69B6579}"/>
              </a:ext>
            </a:extLst>
          </p:cNvPr>
          <p:cNvSpPr>
            <a:spLocks noGrp="1"/>
          </p:cNvSpPr>
          <p:nvPr>
            <p:ph type="title"/>
          </p:nvPr>
        </p:nvSpPr>
        <p:spPr>
          <a:xfrm>
            <a:off x="590868" y="3988023"/>
            <a:ext cx="11018520" cy="677108"/>
          </a:xfrm>
        </p:spPr>
        <p:txBody>
          <a:bodyPr vert="horz" wrap="square" lIns="0" tIns="0" rIns="0" bIns="0" rtlCol="0">
            <a:spAutoFit/>
          </a:bodyPr>
          <a:lstStyle>
            <a:lvl1pPr>
              <a:defRPr lang="en-IN" sz="4400" spc="0">
                <a:solidFill>
                  <a:schemeClr val="bg1"/>
                </a:solidFill>
              </a:defRPr>
            </a:lvl1pPr>
          </a:lstStyle>
          <a:p>
            <a:pPr marL="0" marR="0" lvl="0" indent="0" fontAlgn="auto">
              <a:spcBef>
                <a:spcPct val="20000"/>
              </a:spcBef>
              <a:spcAft>
                <a:spcPts val="0"/>
              </a:spcAft>
              <a:buClrTx/>
              <a:buSzPct val="90000"/>
              <a:buFont typeface="Wingdings" panose="05000000000000000000" pitchFamily="2" charset="2"/>
              <a:tabLst/>
            </a:pPr>
            <a:r>
              <a:rPr lang="en-US"/>
              <a:t>Click to edit Master title style</a:t>
            </a:r>
            <a:endParaRPr lang="en-IN"/>
          </a:p>
        </p:txBody>
      </p:sp>
      <p:sp>
        <p:nvSpPr>
          <p:cNvPr id="12" name="Text Placeholder 4">
            <a:extLst>
              <a:ext uri="{FF2B5EF4-FFF2-40B4-BE49-F238E27FC236}">
                <a16:creationId xmlns:a16="http://schemas.microsoft.com/office/drawing/2014/main" id="{112CF200-69F5-44F0-A66D-66211AB835B7}"/>
              </a:ext>
            </a:extLst>
          </p:cNvPr>
          <p:cNvSpPr>
            <a:spLocks noGrp="1"/>
          </p:cNvSpPr>
          <p:nvPr>
            <p:ph type="body" sz="quarter" idx="12" hasCustomPrompt="1"/>
          </p:nvPr>
        </p:nvSpPr>
        <p:spPr>
          <a:xfrm>
            <a:off x="584200" y="5363621"/>
            <a:ext cx="11025188" cy="430887"/>
          </a:xfrm>
        </p:spPr>
        <p:txBody>
          <a:bodyPr vert="horz" wrap="square" lIns="0" tIns="0" rIns="0" bIns="0" rtlCol="0">
            <a:spAutoFit/>
          </a:bodyPr>
          <a:lstStyle>
            <a:lvl1pPr marL="0" indent="0">
              <a:buNone/>
              <a:defRPr lang="en-US" dirty="0" smtClean="0">
                <a:solidFill>
                  <a:schemeClr val="bg1"/>
                </a:solidFill>
              </a:defRPr>
            </a:lvl1pPr>
            <a:lvl2pPr>
              <a:defRPr lang="en-US" dirty="0" smtClean="0"/>
            </a:lvl2pPr>
            <a:lvl3pPr>
              <a:defRPr lang="en-US" dirty="0" smtClean="0"/>
            </a:lvl3pPr>
            <a:lvl4pPr>
              <a:defRPr lang="en-US" dirty="0" smtClean="0"/>
            </a:lvl4pPr>
            <a:lvl5pPr>
              <a:defRPr lang="en-IN" dirty="0"/>
            </a:lvl5pPr>
          </a:lstStyle>
          <a:p>
            <a:pPr marL="228600" lvl="0" indent="-228600"/>
            <a:r>
              <a:rPr lang="en-US"/>
              <a:t>Speaker name</a:t>
            </a:r>
          </a:p>
        </p:txBody>
      </p:sp>
      <p:sp>
        <p:nvSpPr>
          <p:cNvPr id="14" name="Text Placeholder 6">
            <a:extLst>
              <a:ext uri="{FF2B5EF4-FFF2-40B4-BE49-F238E27FC236}">
                <a16:creationId xmlns:a16="http://schemas.microsoft.com/office/drawing/2014/main" id="{D8A9DA94-D6D8-473E-8D91-83FE1E893CA0}"/>
              </a:ext>
            </a:extLst>
          </p:cNvPr>
          <p:cNvSpPr>
            <a:spLocks noGrp="1"/>
          </p:cNvSpPr>
          <p:nvPr>
            <p:ph type="body" sz="quarter" idx="13" hasCustomPrompt="1"/>
          </p:nvPr>
        </p:nvSpPr>
        <p:spPr>
          <a:xfrm>
            <a:off x="584200" y="5908222"/>
            <a:ext cx="11025188" cy="369332"/>
          </a:xfrm>
        </p:spPr>
        <p:txBody>
          <a:bodyPr vert="horz" wrap="square" lIns="0" tIns="0" rIns="0" bIns="0" rtlCol="0">
            <a:spAutoFit/>
          </a:bodyPr>
          <a:lstStyle>
            <a:lvl1pPr marL="0" indent="0">
              <a:buNone/>
              <a:defRPr lang="en-US" sz="2400" dirty="0" smtClean="0">
                <a:solidFill>
                  <a:schemeClr val="bg1"/>
                </a:solidFill>
              </a:defRPr>
            </a:lvl1pPr>
            <a:lvl2pPr>
              <a:defRPr lang="en-US" dirty="0" smtClean="0"/>
            </a:lvl2pPr>
            <a:lvl3pPr>
              <a:defRPr lang="en-US" dirty="0" smtClean="0"/>
            </a:lvl3pPr>
            <a:lvl4pPr>
              <a:defRPr lang="en-US" dirty="0" smtClean="0"/>
            </a:lvl4pPr>
            <a:lvl5pPr>
              <a:defRPr lang="en-IN" dirty="0"/>
            </a:lvl5pPr>
          </a:lstStyle>
          <a:p>
            <a:pPr marL="228600" lvl="0" indent="-228600"/>
            <a:r>
              <a:rPr lang="en-US"/>
              <a:t>Date</a:t>
            </a:r>
          </a:p>
        </p:txBody>
      </p:sp>
    </p:spTree>
    <p:extLst>
      <p:ext uri="{BB962C8B-B14F-4D97-AF65-F5344CB8AC3E}">
        <p14:creationId xmlns:p14="http://schemas.microsoft.com/office/powerpoint/2010/main" val="13614987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3600">
          <p15:clr>
            <a:srgbClr val="5ACBF0"/>
          </p15:clr>
        </p15:guide>
        <p15:guide id="7" pos="2996">
          <p15:clr>
            <a:srgbClr val="5ACBF0"/>
          </p15:clr>
        </p15:guide>
        <p15:guide id="8" orient="horz" pos="2256">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3_Title square photo">
    <p:bg>
      <p:bgRef idx="1001">
        <a:schemeClr val="bg1"/>
      </p:bgRef>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EFCFFC2C-E1CA-4C34-BAB3-D9E047FB3CE9}"/>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12191998" cy="6858000"/>
          </a:xfrm>
          <a:custGeom>
            <a:avLst/>
            <a:gdLst>
              <a:gd name="connsiteX0" fmla="*/ 0 w 12191998"/>
              <a:gd name="connsiteY0" fmla="*/ 0 h 6858000"/>
              <a:gd name="connsiteX1" fmla="*/ 12191998 w 12191998"/>
              <a:gd name="connsiteY1" fmla="*/ 0 h 6858000"/>
              <a:gd name="connsiteX2" fmla="*/ 12191998 w 12191998"/>
              <a:gd name="connsiteY2" fmla="*/ 6858000 h 6858000"/>
              <a:gd name="connsiteX3" fmla="*/ 0 w 12191998"/>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1998" h="6858000">
                <a:moveTo>
                  <a:pt x="0" y="0"/>
                </a:moveTo>
                <a:lnTo>
                  <a:pt x="12191998" y="0"/>
                </a:lnTo>
                <a:lnTo>
                  <a:pt x="12191998" y="6858000"/>
                </a:lnTo>
                <a:lnTo>
                  <a:pt x="0" y="6858000"/>
                </a:lnTo>
                <a:close/>
              </a:path>
            </a:pathLst>
          </a:custGeom>
        </p:spPr>
      </p:pic>
      <p:sp>
        <p:nvSpPr>
          <p:cNvPr id="12" name="Rectangle 11">
            <a:extLst>
              <a:ext uri="{FF2B5EF4-FFF2-40B4-BE49-F238E27FC236}">
                <a16:creationId xmlns:a16="http://schemas.microsoft.com/office/drawing/2014/main" id="{66D2E228-5EBC-4A76-A09F-52E475522B25}"/>
              </a:ext>
            </a:extLst>
          </p:cNvPr>
          <p:cNvSpPr/>
          <p:nvPr userDrawn="1"/>
        </p:nvSpPr>
        <p:spPr bwMode="auto">
          <a:xfrm rot="10800000" flipH="1" flipV="1">
            <a:off x="8694058" y="-1"/>
            <a:ext cx="3497942" cy="6858000"/>
          </a:xfrm>
          <a:prstGeom prst="rect">
            <a:avLst/>
          </a:prstGeom>
          <a:gradFill flip="none" rotWithShape="1">
            <a:gsLst>
              <a:gs pos="50000">
                <a:srgbClr val="000000">
                  <a:alpha val="0"/>
                </a:srgbClr>
              </a:gs>
              <a:gs pos="0">
                <a:srgbClr val="000000">
                  <a:alpha val="0"/>
                </a:srgbClr>
              </a:gs>
              <a:gs pos="100000">
                <a:srgbClr val="000000">
                  <a:alpha val="85000"/>
                </a:srgbClr>
              </a:gs>
            </a:gsLst>
            <a:lin ang="189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2" descr="Image result for microsoft white logo">
            <a:extLst>
              <a:ext uri="{FF2B5EF4-FFF2-40B4-BE49-F238E27FC236}">
                <a16:creationId xmlns:a16="http://schemas.microsoft.com/office/drawing/2014/main" id="{5B0DD878-0CF9-46BC-8961-1E676AACB6F0}"/>
              </a:ext>
            </a:extLst>
          </p:cNvPr>
          <p:cNvPicPr>
            <a:picLocks noChangeAspect="1" noChangeArrowheads="1"/>
          </p:cNvPicPr>
          <p:nvPr userDrawn="1"/>
        </p:nvPicPr>
        <p:blipFill rotWithShape="1">
          <a:blip r:embed="rId3" cstate="hqprint">
            <a:extLst>
              <a:ext uri="{28A0092B-C50C-407E-A947-70E740481C1C}">
                <a14:useLocalDpi xmlns:a14="http://schemas.microsoft.com/office/drawing/2010/main"/>
              </a:ext>
            </a:extLst>
          </a:blip>
          <a:srcRect/>
          <a:stretch/>
        </p:blipFill>
        <p:spPr bwMode="auto">
          <a:xfrm>
            <a:off x="10072552" y="556531"/>
            <a:ext cx="1551509" cy="37488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816EAA79-D4C0-4276-8111-9D2C1281EEA0}"/>
              </a:ext>
            </a:extLst>
          </p:cNvPr>
          <p:cNvSpPr/>
          <p:nvPr userDrawn="1"/>
        </p:nvSpPr>
        <p:spPr bwMode="auto">
          <a:xfrm rot="10800000">
            <a:off x="-2" y="2554514"/>
            <a:ext cx="12192000" cy="4303485"/>
          </a:xfrm>
          <a:prstGeom prst="rect">
            <a:avLst/>
          </a:prstGeom>
          <a:gradFill>
            <a:gsLst>
              <a:gs pos="33000">
                <a:srgbClr val="000000">
                  <a:alpha val="76000"/>
                </a:srgbClr>
              </a:gs>
              <a:gs pos="0">
                <a:srgbClr val="000000">
                  <a:alpha val="85000"/>
                </a:srgbClr>
              </a:gs>
              <a:gs pos="100000">
                <a:srgbClr val="000000">
                  <a:alpha val="0"/>
                </a:srgb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0" name="Title 1">
            <a:extLst>
              <a:ext uri="{FF2B5EF4-FFF2-40B4-BE49-F238E27FC236}">
                <a16:creationId xmlns:a16="http://schemas.microsoft.com/office/drawing/2014/main" id="{4D57D32F-35ED-4EB2-8CC9-EBDF3BB7038A}"/>
              </a:ext>
            </a:extLst>
          </p:cNvPr>
          <p:cNvSpPr>
            <a:spLocks noGrp="1"/>
          </p:cNvSpPr>
          <p:nvPr>
            <p:ph type="title"/>
          </p:nvPr>
        </p:nvSpPr>
        <p:spPr>
          <a:xfrm>
            <a:off x="590868" y="3988023"/>
            <a:ext cx="11018520" cy="677108"/>
          </a:xfrm>
        </p:spPr>
        <p:txBody>
          <a:bodyPr vert="horz" wrap="square" lIns="0" tIns="0" rIns="0" bIns="0" rtlCol="0">
            <a:spAutoFit/>
          </a:bodyPr>
          <a:lstStyle>
            <a:lvl1pPr>
              <a:defRPr lang="en-IN" sz="4400" spc="0">
                <a:solidFill>
                  <a:schemeClr val="bg1"/>
                </a:solidFill>
              </a:defRPr>
            </a:lvl1pPr>
          </a:lstStyle>
          <a:p>
            <a:pPr marL="0" marR="0" lvl="0" indent="0" fontAlgn="auto">
              <a:spcBef>
                <a:spcPct val="20000"/>
              </a:spcBef>
              <a:spcAft>
                <a:spcPts val="0"/>
              </a:spcAft>
              <a:buClrTx/>
              <a:buSzPct val="90000"/>
              <a:buFont typeface="Wingdings" panose="05000000000000000000" pitchFamily="2" charset="2"/>
              <a:tabLst/>
            </a:pPr>
            <a:r>
              <a:rPr lang="en-US"/>
              <a:t>Click to edit Master title style</a:t>
            </a:r>
            <a:endParaRPr lang="en-IN"/>
          </a:p>
        </p:txBody>
      </p:sp>
      <p:sp>
        <p:nvSpPr>
          <p:cNvPr id="14" name="Text Placeholder 4">
            <a:extLst>
              <a:ext uri="{FF2B5EF4-FFF2-40B4-BE49-F238E27FC236}">
                <a16:creationId xmlns:a16="http://schemas.microsoft.com/office/drawing/2014/main" id="{BC6F6CBF-3761-4232-B016-D7AEAD9CACE9}"/>
              </a:ext>
            </a:extLst>
          </p:cNvPr>
          <p:cNvSpPr>
            <a:spLocks noGrp="1"/>
          </p:cNvSpPr>
          <p:nvPr>
            <p:ph type="body" sz="quarter" idx="12" hasCustomPrompt="1"/>
          </p:nvPr>
        </p:nvSpPr>
        <p:spPr>
          <a:xfrm>
            <a:off x="584200" y="5363621"/>
            <a:ext cx="11025188" cy="430887"/>
          </a:xfrm>
        </p:spPr>
        <p:txBody>
          <a:bodyPr vert="horz" wrap="square" lIns="0" tIns="0" rIns="0" bIns="0" rtlCol="0">
            <a:spAutoFit/>
          </a:bodyPr>
          <a:lstStyle>
            <a:lvl1pPr marL="0" indent="0">
              <a:buNone/>
              <a:defRPr lang="en-US" dirty="0" smtClean="0">
                <a:solidFill>
                  <a:schemeClr val="bg1"/>
                </a:solidFill>
              </a:defRPr>
            </a:lvl1pPr>
            <a:lvl2pPr>
              <a:defRPr lang="en-US" dirty="0" smtClean="0"/>
            </a:lvl2pPr>
            <a:lvl3pPr>
              <a:defRPr lang="en-US" dirty="0" smtClean="0"/>
            </a:lvl3pPr>
            <a:lvl4pPr>
              <a:defRPr lang="en-US" dirty="0" smtClean="0"/>
            </a:lvl4pPr>
            <a:lvl5pPr>
              <a:defRPr lang="en-IN" dirty="0"/>
            </a:lvl5pPr>
          </a:lstStyle>
          <a:p>
            <a:pPr marL="228600" lvl="0" indent="-228600"/>
            <a:r>
              <a:rPr lang="en-US"/>
              <a:t>Speaker name</a:t>
            </a:r>
          </a:p>
        </p:txBody>
      </p:sp>
      <p:sp>
        <p:nvSpPr>
          <p:cNvPr id="15" name="Text Placeholder 6">
            <a:extLst>
              <a:ext uri="{FF2B5EF4-FFF2-40B4-BE49-F238E27FC236}">
                <a16:creationId xmlns:a16="http://schemas.microsoft.com/office/drawing/2014/main" id="{5C2F4F24-A175-4324-8DE1-095F5860FF81}"/>
              </a:ext>
            </a:extLst>
          </p:cNvPr>
          <p:cNvSpPr>
            <a:spLocks noGrp="1"/>
          </p:cNvSpPr>
          <p:nvPr>
            <p:ph type="body" sz="quarter" idx="13" hasCustomPrompt="1"/>
          </p:nvPr>
        </p:nvSpPr>
        <p:spPr>
          <a:xfrm>
            <a:off x="584200" y="5908222"/>
            <a:ext cx="11025188" cy="369332"/>
          </a:xfrm>
        </p:spPr>
        <p:txBody>
          <a:bodyPr vert="horz" wrap="square" lIns="0" tIns="0" rIns="0" bIns="0" rtlCol="0">
            <a:spAutoFit/>
          </a:bodyPr>
          <a:lstStyle>
            <a:lvl1pPr marL="0" indent="0">
              <a:buNone/>
              <a:defRPr lang="en-US" sz="2400" dirty="0" smtClean="0">
                <a:solidFill>
                  <a:schemeClr val="bg1"/>
                </a:solidFill>
              </a:defRPr>
            </a:lvl1pPr>
            <a:lvl2pPr>
              <a:defRPr lang="en-US" dirty="0" smtClean="0"/>
            </a:lvl2pPr>
            <a:lvl3pPr>
              <a:defRPr lang="en-US" dirty="0" smtClean="0"/>
            </a:lvl3pPr>
            <a:lvl4pPr>
              <a:defRPr lang="en-US" dirty="0" smtClean="0"/>
            </a:lvl4pPr>
            <a:lvl5pPr>
              <a:defRPr lang="en-IN" dirty="0"/>
            </a:lvl5pPr>
          </a:lstStyle>
          <a:p>
            <a:pPr marL="228600" lvl="0" indent="-228600"/>
            <a:r>
              <a:rPr lang="en-US"/>
              <a:t>Date</a:t>
            </a:r>
          </a:p>
        </p:txBody>
      </p:sp>
    </p:spTree>
    <p:extLst>
      <p:ext uri="{BB962C8B-B14F-4D97-AF65-F5344CB8AC3E}">
        <p14:creationId xmlns:p14="http://schemas.microsoft.com/office/powerpoint/2010/main" val="36805068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3600">
          <p15:clr>
            <a:srgbClr val="5ACBF0"/>
          </p15:clr>
        </p15:guide>
        <p15:guide id="7" pos="2996">
          <p15:clr>
            <a:srgbClr val="5ACBF0"/>
          </p15:clr>
        </p15:guide>
        <p15:guide id="8" orient="horz" pos="2280">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Divider">
    <p:bg>
      <p:bgPr>
        <a:solidFill>
          <a:schemeClr val="accent2">
            <a:lumMod val="75000"/>
          </a:schemeClr>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69C5A90-7A53-49D6-8793-DE350F7F67D9}"/>
              </a:ext>
              <a:ext uri="{C183D7F6-B498-43B3-948B-1728B52AA6E4}">
                <adec:decorative xmlns:adec="http://schemas.microsoft.com/office/drawing/2017/decorative" val="1"/>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1"/>
            <a:ext cx="12191998" cy="6858001"/>
          </a:xfrm>
          <a:custGeom>
            <a:avLst/>
            <a:gdLst>
              <a:gd name="connsiteX0" fmla="*/ 0 w 12191998"/>
              <a:gd name="connsiteY0" fmla="*/ 0 h 6858001"/>
              <a:gd name="connsiteX1" fmla="*/ 12191998 w 12191998"/>
              <a:gd name="connsiteY1" fmla="*/ 0 h 6858001"/>
              <a:gd name="connsiteX2" fmla="*/ 12191998 w 12191998"/>
              <a:gd name="connsiteY2" fmla="*/ 6858001 h 6858001"/>
              <a:gd name="connsiteX3" fmla="*/ 0 w 12191998"/>
              <a:gd name="connsiteY3" fmla="*/ 6858001 h 6858001"/>
            </a:gdLst>
            <a:ahLst/>
            <a:cxnLst>
              <a:cxn ang="0">
                <a:pos x="connsiteX0" y="connsiteY0"/>
              </a:cxn>
              <a:cxn ang="0">
                <a:pos x="connsiteX1" y="connsiteY1"/>
              </a:cxn>
              <a:cxn ang="0">
                <a:pos x="connsiteX2" y="connsiteY2"/>
              </a:cxn>
              <a:cxn ang="0">
                <a:pos x="connsiteX3" y="connsiteY3"/>
              </a:cxn>
            </a:cxnLst>
            <a:rect l="l" t="t" r="r" b="b"/>
            <a:pathLst>
              <a:path w="12191998" h="6858001">
                <a:moveTo>
                  <a:pt x="0" y="0"/>
                </a:moveTo>
                <a:lnTo>
                  <a:pt x="12191998" y="0"/>
                </a:lnTo>
                <a:lnTo>
                  <a:pt x="12191998" y="6858001"/>
                </a:lnTo>
                <a:lnTo>
                  <a:pt x="0" y="6858001"/>
                </a:lnTo>
                <a:close/>
              </a:path>
            </a:pathLst>
          </a:custGeom>
        </p:spPr>
      </p:pic>
      <p:sp>
        <p:nvSpPr>
          <p:cNvPr id="3" name="Rectangle 2">
            <a:extLst>
              <a:ext uri="{FF2B5EF4-FFF2-40B4-BE49-F238E27FC236}">
                <a16:creationId xmlns:a16="http://schemas.microsoft.com/office/drawing/2014/main" id="{868283BC-D61F-4256-A9AF-432C72C71F54}"/>
              </a:ext>
              <a:ext uri="{C183D7F6-B498-43B3-948B-1728B52AA6E4}">
                <adec:decorative xmlns:adec="http://schemas.microsoft.com/office/drawing/2017/decorative" val="1"/>
              </a:ext>
            </a:extLst>
          </p:cNvPr>
          <p:cNvSpPr/>
          <p:nvPr userDrawn="1"/>
        </p:nvSpPr>
        <p:spPr bwMode="auto">
          <a:xfrm rot="10800000" flipV="1">
            <a:off x="0" y="-1"/>
            <a:ext cx="3497942" cy="6858000"/>
          </a:xfrm>
          <a:prstGeom prst="rect">
            <a:avLst/>
          </a:prstGeom>
          <a:gradFill flip="none" rotWithShape="1">
            <a:gsLst>
              <a:gs pos="50000">
                <a:srgbClr val="000000">
                  <a:alpha val="0"/>
                </a:srgbClr>
              </a:gs>
              <a:gs pos="0">
                <a:srgbClr val="000000">
                  <a:alpha val="0"/>
                </a:srgbClr>
              </a:gs>
              <a:gs pos="100000">
                <a:srgbClr val="000000">
                  <a:alpha val="85000"/>
                </a:srgbClr>
              </a:gs>
            </a:gsLst>
            <a:lin ang="189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a:extLst>
              <a:ext uri="{FF2B5EF4-FFF2-40B4-BE49-F238E27FC236}">
                <a16:creationId xmlns:a16="http://schemas.microsoft.com/office/drawing/2014/main" id="{036F93DB-8FE8-44EE-917B-658B0C110ACD}"/>
              </a:ext>
              <a:ext uri="{C183D7F6-B498-43B3-948B-1728B52AA6E4}">
                <adec:decorative xmlns:adec="http://schemas.microsoft.com/office/drawing/2017/decorative" val="1"/>
              </a:ext>
            </a:extLst>
          </p:cNvPr>
          <p:cNvSpPr/>
          <p:nvPr userDrawn="1"/>
        </p:nvSpPr>
        <p:spPr bwMode="auto">
          <a:xfrm rot="10800000">
            <a:off x="-2" y="2467429"/>
            <a:ext cx="12192000" cy="4390570"/>
          </a:xfrm>
          <a:prstGeom prst="rect">
            <a:avLst/>
          </a:prstGeom>
          <a:gradFill>
            <a:gsLst>
              <a:gs pos="33000">
                <a:srgbClr val="000000">
                  <a:alpha val="76000"/>
                </a:srgbClr>
              </a:gs>
              <a:gs pos="0">
                <a:srgbClr val="000000">
                  <a:alpha val="85000"/>
                </a:srgbClr>
              </a:gs>
              <a:gs pos="100000">
                <a:srgbClr val="000000">
                  <a:alpha val="0"/>
                </a:srgb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cxnSp>
        <p:nvCxnSpPr>
          <p:cNvPr id="22" name="Straight Connector 21">
            <a:extLst>
              <a:ext uri="{FF2B5EF4-FFF2-40B4-BE49-F238E27FC236}">
                <a16:creationId xmlns:a16="http://schemas.microsoft.com/office/drawing/2014/main" id="{844231EE-6F62-46A2-8254-27E6C777D06F}"/>
              </a:ext>
              <a:ext uri="{C183D7F6-B498-43B3-948B-1728B52AA6E4}">
                <adec:decorative xmlns:adec="http://schemas.microsoft.com/office/drawing/2017/decorative" val="1"/>
              </a:ext>
            </a:extLst>
          </p:cNvPr>
          <p:cNvCxnSpPr>
            <a:cxnSpLocks/>
          </p:cNvCxnSpPr>
          <p:nvPr userDrawn="1"/>
        </p:nvCxnSpPr>
        <p:spPr>
          <a:xfrm flipH="1">
            <a:off x="0" y="3512723"/>
            <a:ext cx="457200" cy="0"/>
          </a:xfrm>
          <a:prstGeom prst="line">
            <a:avLst/>
          </a:prstGeom>
          <a:ln>
            <a:solidFill>
              <a:schemeClr val="tx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EACD1AD8-9B18-468E-81F6-0A5FC1F3AAD7}"/>
              </a:ext>
              <a:ext uri="{C183D7F6-B498-43B3-948B-1728B52AA6E4}">
                <adec:decorative xmlns:adec="http://schemas.microsoft.com/office/drawing/2017/decorative" val="1"/>
              </a:ext>
            </a:extLst>
          </p:cNvPr>
          <p:cNvSpPr/>
          <p:nvPr userDrawn="1"/>
        </p:nvSpPr>
        <p:spPr bwMode="auto">
          <a:xfrm>
            <a:off x="457200" y="2870199"/>
            <a:ext cx="1285048" cy="1285048"/>
          </a:xfrm>
          <a:prstGeom prst="ellipse">
            <a:avLst/>
          </a:prstGeom>
          <a:solidFill>
            <a:schemeClr val="accent2">
              <a:lumMod val="50000"/>
              <a:alpha val="20000"/>
            </a:schemeClr>
          </a:solidFill>
          <a:ln w="9525" cap="flat" cmpd="sng" algn="ctr">
            <a:solidFill>
              <a:schemeClr val="tx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R="0" lvl="0" indent="0" algn="ctr" defTabSz="932472" fontAlgn="base">
              <a:lnSpc>
                <a:spcPct val="100000"/>
              </a:lnSpc>
              <a:spcBef>
                <a:spcPct val="0"/>
              </a:spcBef>
              <a:spcAft>
                <a:spcPct val="0"/>
              </a:spcAft>
              <a:buClrTx/>
              <a:buSzTx/>
              <a:buFontTx/>
              <a:buNone/>
              <a:tabLst/>
            </a:pPr>
            <a:endParaRPr kumimoji="0" lang="en-IN" sz="2000" b="0" i="0" u="none" strike="noStrike" kern="0" cap="none" spc="0" normalizeH="0" baseline="0" noProof="0">
              <a:ln>
                <a:noFill/>
              </a:ln>
              <a:solidFill>
                <a:srgbClr val="505050"/>
              </a:solidFill>
              <a:effectLst/>
              <a:uLnTx/>
              <a:uFillTx/>
              <a:latin typeface="Segoe UI"/>
              <a:ea typeface="Segoe UI" pitchFamily="34" charset="0"/>
              <a:cs typeface="Segoe UI" pitchFamily="34" charset="0"/>
            </a:endParaRPr>
          </a:p>
        </p:txBody>
      </p:sp>
      <p:pic>
        <p:nvPicPr>
          <p:cNvPr id="4" name="Picture 2" descr="Microsoft logo">
            <a:extLst>
              <a:ext uri="{FF2B5EF4-FFF2-40B4-BE49-F238E27FC236}">
                <a16:creationId xmlns:a16="http://schemas.microsoft.com/office/drawing/2014/main" id="{14C7C911-CA6C-4E87-B2E5-344F16E42447}"/>
              </a:ext>
              <a:ext uri="{C183D7F6-B498-43B3-948B-1728B52AA6E4}">
                <adec:decorative xmlns:adec="http://schemas.microsoft.com/office/drawing/2017/decorative" val="0"/>
              </a:ext>
            </a:extLst>
          </p:cNvPr>
          <p:cNvPicPr>
            <a:picLocks noChangeAspect="1" noChangeArrowheads="1"/>
          </p:cNvPicPr>
          <p:nvPr userDrawn="1"/>
        </p:nvPicPr>
        <p:blipFill rotWithShape="1">
          <a:blip r:embed="rId3" cstate="hqprint">
            <a:extLst>
              <a:ext uri="{28A0092B-C50C-407E-A947-70E740481C1C}">
                <a14:useLocalDpi xmlns:a14="http://schemas.microsoft.com/office/drawing/2010/main"/>
              </a:ext>
            </a:extLst>
          </a:blip>
          <a:srcRect/>
          <a:stretch/>
        </p:blipFill>
        <p:spPr bwMode="auto">
          <a:xfrm>
            <a:off x="564176" y="556531"/>
            <a:ext cx="1551509" cy="374880"/>
          </a:xfrm>
          <a:prstGeom prst="rect">
            <a:avLst/>
          </a:prstGeom>
          <a:noFill/>
          <a:extLst>
            <a:ext uri="{909E8E84-426E-40DD-AFC4-6F175D3DCCD1}">
              <a14:hiddenFill xmlns:a14="http://schemas.microsoft.com/office/drawing/2010/main">
                <a:solidFill>
                  <a:srgbClr val="FFFFFF"/>
                </a:solidFill>
              </a14:hiddenFill>
            </a:ext>
          </a:extLst>
        </p:spPr>
      </p:pic>
      <p:sp>
        <p:nvSpPr>
          <p:cNvPr id="9" name="Title 4">
            <a:extLst>
              <a:ext uri="{FF2B5EF4-FFF2-40B4-BE49-F238E27FC236}">
                <a16:creationId xmlns:a16="http://schemas.microsoft.com/office/drawing/2014/main" id="{7DDF8AD6-F348-4FE3-8F4C-35227D871136}"/>
              </a:ext>
            </a:extLst>
          </p:cNvPr>
          <p:cNvSpPr>
            <a:spLocks noGrp="1"/>
          </p:cNvSpPr>
          <p:nvPr>
            <p:ph type="title" hasCustomPrompt="1"/>
          </p:nvPr>
        </p:nvSpPr>
        <p:spPr>
          <a:xfrm>
            <a:off x="584200" y="4684613"/>
            <a:ext cx="6244863" cy="609398"/>
          </a:xfrm>
        </p:spPr>
        <p:txBody>
          <a:bodyPr vert="horz" wrap="square" lIns="0" tIns="0" rIns="0" bIns="0" rtlCol="0" anchor="t">
            <a:spAutoFit/>
          </a:bodyPr>
          <a:lstStyle>
            <a:lvl1pPr>
              <a:defRPr lang="en-IN" sz="4400" spc="-100" dirty="0">
                <a:solidFill>
                  <a:schemeClr val="tx1"/>
                </a:solidFill>
                <a:latin typeface="Segoe UI Semibold" panose="020B0702040204020203" pitchFamily="34" charset="0"/>
                <a:cs typeface="Segoe UI Semibold" panose="020B0702040204020203" pitchFamily="34" charset="0"/>
              </a:defRPr>
            </a:lvl1pPr>
          </a:lstStyle>
          <a:p>
            <a:pPr marL="0" marR="0" lvl="0" indent="0" defTabSz="914367" fontAlgn="auto">
              <a:lnSpc>
                <a:spcPct val="90000"/>
              </a:lnSpc>
              <a:spcAft>
                <a:spcPts val="0"/>
              </a:spcAft>
              <a:buClrTx/>
              <a:buSzPct val="90000"/>
              <a:buFont typeface="Wingdings" panose="05000000000000000000" pitchFamily="2" charset="2"/>
              <a:tabLst/>
            </a:pPr>
            <a:r>
              <a:rPr lang="en-US"/>
              <a:t>Add Section Title</a:t>
            </a:r>
            <a:endParaRPr lang="en-IN"/>
          </a:p>
        </p:txBody>
      </p:sp>
    </p:spTree>
    <p:extLst>
      <p:ext uri="{BB962C8B-B14F-4D97-AF65-F5344CB8AC3E}">
        <p14:creationId xmlns:p14="http://schemas.microsoft.com/office/powerpoint/2010/main" val="21258519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2_Section Divider">
    <p:bg>
      <p:bgPr>
        <a:solidFill>
          <a:schemeClr val="accent2">
            <a:lumMod val="75000"/>
          </a:schemeClr>
        </a:solidFill>
        <a:effectLst/>
      </p:bgPr>
    </p:bg>
    <p:spTree>
      <p:nvGrpSpPr>
        <p:cNvPr id="1" name=""/>
        <p:cNvGrpSpPr/>
        <p:nvPr/>
      </p:nvGrpSpPr>
      <p:grpSpPr>
        <a:xfrm>
          <a:off x="0" y="0"/>
          <a:ext cx="0" cy="0"/>
          <a:chOff x="0" y="0"/>
          <a:chExt cx="0" cy="0"/>
        </a:xfrm>
      </p:grpSpPr>
      <p:pic>
        <p:nvPicPr>
          <p:cNvPr id="3" name="Picture 2" descr="A picture containing person, man, car, standing&#10;&#10;Description automatically generated">
            <a:extLst>
              <a:ext uri="{FF2B5EF4-FFF2-40B4-BE49-F238E27FC236}">
                <a16:creationId xmlns:a16="http://schemas.microsoft.com/office/drawing/2014/main" id="{E8DFBB3A-337E-4704-8337-40057C6C2FF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659C67A7-8BA3-42F3-8ACD-92BD53614BD9}"/>
              </a:ext>
            </a:extLst>
          </p:cNvPr>
          <p:cNvSpPr/>
          <p:nvPr userDrawn="1"/>
        </p:nvSpPr>
        <p:spPr bwMode="auto">
          <a:xfrm rot="10800000" flipV="1">
            <a:off x="0" y="-1"/>
            <a:ext cx="3497942" cy="6858000"/>
          </a:xfrm>
          <a:prstGeom prst="rect">
            <a:avLst/>
          </a:prstGeom>
          <a:gradFill flip="none" rotWithShape="1">
            <a:gsLst>
              <a:gs pos="50000">
                <a:srgbClr val="000000">
                  <a:alpha val="0"/>
                </a:srgbClr>
              </a:gs>
              <a:gs pos="0">
                <a:srgbClr val="000000">
                  <a:alpha val="0"/>
                </a:srgbClr>
              </a:gs>
              <a:gs pos="100000">
                <a:srgbClr val="000000">
                  <a:alpha val="85000"/>
                </a:srgbClr>
              </a:gs>
            </a:gsLst>
            <a:lin ang="189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2" descr="Image result for microsoft white logo">
            <a:extLst>
              <a:ext uri="{FF2B5EF4-FFF2-40B4-BE49-F238E27FC236}">
                <a16:creationId xmlns:a16="http://schemas.microsoft.com/office/drawing/2014/main" id="{6F725D6F-2CB9-49A0-AC0D-1C98578EC6A8}"/>
              </a:ext>
            </a:extLst>
          </p:cNvPr>
          <p:cNvPicPr>
            <a:picLocks noChangeAspect="1" noChangeArrowheads="1"/>
          </p:cNvPicPr>
          <p:nvPr userDrawn="1"/>
        </p:nvPicPr>
        <p:blipFill rotWithShape="1">
          <a:blip r:embed="rId3" cstate="hqprint">
            <a:extLst>
              <a:ext uri="{28A0092B-C50C-407E-A947-70E740481C1C}">
                <a14:useLocalDpi xmlns:a14="http://schemas.microsoft.com/office/drawing/2010/main"/>
              </a:ext>
            </a:extLst>
          </a:blip>
          <a:srcRect/>
          <a:stretch/>
        </p:blipFill>
        <p:spPr bwMode="auto">
          <a:xfrm>
            <a:off x="564176" y="556531"/>
            <a:ext cx="1551509" cy="37488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0B7877E9-4917-42C1-BDB1-62989B387367}"/>
              </a:ext>
            </a:extLst>
          </p:cNvPr>
          <p:cNvSpPr/>
          <p:nvPr userDrawn="1"/>
        </p:nvSpPr>
        <p:spPr bwMode="auto">
          <a:xfrm rot="10800000">
            <a:off x="-2" y="2235200"/>
            <a:ext cx="12192000" cy="4622798"/>
          </a:xfrm>
          <a:prstGeom prst="rect">
            <a:avLst/>
          </a:prstGeom>
          <a:gradFill>
            <a:gsLst>
              <a:gs pos="33000">
                <a:srgbClr val="000000">
                  <a:alpha val="76000"/>
                </a:srgbClr>
              </a:gs>
              <a:gs pos="0">
                <a:srgbClr val="000000">
                  <a:alpha val="85000"/>
                </a:srgbClr>
              </a:gs>
              <a:gs pos="100000">
                <a:srgbClr val="000000">
                  <a:alpha val="0"/>
                </a:srgb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4BD39BC8-D856-407C-A8D9-437D832E45AE}"/>
              </a:ext>
            </a:extLst>
          </p:cNvPr>
          <p:cNvSpPr/>
          <p:nvPr userDrawn="1"/>
        </p:nvSpPr>
        <p:spPr bwMode="auto">
          <a:xfrm rot="10800000">
            <a:off x="-2" y="2870199"/>
            <a:ext cx="12192000" cy="3987800"/>
          </a:xfrm>
          <a:prstGeom prst="rect">
            <a:avLst/>
          </a:prstGeom>
          <a:gradFill>
            <a:gsLst>
              <a:gs pos="33000">
                <a:srgbClr val="000000">
                  <a:alpha val="76000"/>
                </a:srgbClr>
              </a:gs>
              <a:gs pos="0">
                <a:srgbClr val="000000">
                  <a:alpha val="85000"/>
                </a:srgbClr>
              </a:gs>
              <a:gs pos="100000">
                <a:srgbClr val="000000">
                  <a:alpha val="0"/>
                </a:srgb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cxnSp>
        <p:nvCxnSpPr>
          <p:cNvPr id="22" name="Straight Connector 21">
            <a:extLst>
              <a:ext uri="{FF2B5EF4-FFF2-40B4-BE49-F238E27FC236}">
                <a16:creationId xmlns:a16="http://schemas.microsoft.com/office/drawing/2014/main" id="{844231EE-6F62-46A2-8254-27E6C777D06F}"/>
              </a:ext>
            </a:extLst>
          </p:cNvPr>
          <p:cNvCxnSpPr>
            <a:cxnSpLocks/>
          </p:cNvCxnSpPr>
          <p:nvPr userDrawn="1"/>
        </p:nvCxnSpPr>
        <p:spPr>
          <a:xfrm flipH="1">
            <a:off x="0" y="3512723"/>
            <a:ext cx="457200" cy="0"/>
          </a:xfrm>
          <a:prstGeom prst="line">
            <a:avLst/>
          </a:prstGeom>
          <a:ln>
            <a:solidFill>
              <a:schemeClr val="tx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EACD1AD8-9B18-468E-81F6-0A5FC1F3AAD7}"/>
              </a:ext>
            </a:extLst>
          </p:cNvPr>
          <p:cNvSpPr/>
          <p:nvPr userDrawn="1"/>
        </p:nvSpPr>
        <p:spPr bwMode="auto">
          <a:xfrm>
            <a:off x="457200" y="2870199"/>
            <a:ext cx="1285048" cy="1285048"/>
          </a:xfrm>
          <a:prstGeom prst="ellipse">
            <a:avLst/>
          </a:prstGeom>
          <a:solidFill>
            <a:schemeClr val="accent2">
              <a:lumMod val="50000"/>
              <a:alpha val="20000"/>
            </a:schemeClr>
          </a:solidFill>
          <a:ln w="9525" cap="flat" cmpd="sng" algn="ctr">
            <a:solidFill>
              <a:schemeClr val="tx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R="0" lvl="0" indent="0" algn="ctr" defTabSz="932472" fontAlgn="base">
              <a:lnSpc>
                <a:spcPct val="100000"/>
              </a:lnSpc>
              <a:spcBef>
                <a:spcPct val="0"/>
              </a:spcBef>
              <a:spcAft>
                <a:spcPct val="0"/>
              </a:spcAft>
              <a:buClrTx/>
              <a:buSzTx/>
              <a:buFontTx/>
              <a:buNone/>
              <a:tabLst/>
            </a:pPr>
            <a:endParaRPr kumimoji="0" lang="en-IN" sz="2000" b="0" i="0" u="none" strike="noStrike" kern="0" cap="none" spc="0" normalizeH="0" baseline="0" noProof="0">
              <a:ln>
                <a:noFill/>
              </a:ln>
              <a:solidFill>
                <a:srgbClr val="505050"/>
              </a:solidFill>
              <a:effectLst/>
              <a:uLnTx/>
              <a:uFillTx/>
              <a:latin typeface="Segoe UI"/>
              <a:ea typeface="Segoe UI" pitchFamily="34" charset="0"/>
              <a:cs typeface="Segoe UI" pitchFamily="34" charset="0"/>
            </a:endParaRPr>
          </a:p>
        </p:txBody>
      </p:sp>
      <p:sp>
        <p:nvSpPr>
          <p:cNvPr id="12" name="Title 4">
            <a:extLst>
              <a:ext uri="{FF2B5EF4-FFF2-40B4-BE49-F238E27FC236}">
                <a16:creationId xmlns:a16="http://schemas.microsoft.com/office/drawing/2014/main" id="{B4A2106C-8167-4416-8E15-D3F0CD28F302}"/>
              </a:ext>
            </a:extLst>
          </p:cNvPr>
          <p:cNvSpPr>
            <a:spLocks noGrp="1"/>
          </p:cNvSpPr>
          <p:nvPr>
            <p:ph type="title" hasCustomPrompt="1"/>
          </p:nvPr>
        </p:nvSpPr>
        <p:spPr>
          <a:xfrm>
            <a:off x="584200" y="4684613"/>
            <a:ext cx="6244863" cy="609398"/>
          </a:xfrm>
        </p:spPr>
        <p:txBody>
          <a:bodyPr vert="horz" wrap="square" lIns="0" tIns="0" rIns="0" bIns="0" rtlCol="0" anchor="t">
            <a:spAutoFit/>
          </a:bodyPr>
          <a:lstStyle>
            <a:lvl1pPr>
              <a:defRPr lang="en-IN" sz="4400" spc="-100" dirty="0">
                <a:solidFill>
                  <a:schemeClr val="tx1"/>
                </a:solidFill>
                <a:latin typeface="Segoe UI Semibold" panose="020B0702040204020203" pitchFamily="34" charset="0"/>
                <a:cs typeface="Segoe UI Semibold" panose="020B0702040204020203" pitchFamily="34" charset="0"/>
              </a:defRPr>
            </a:lvl1pPr>
          </a:lstStyle>
          <a:p>
            <a:pPr marL="0" marR="0" lvl="0" indent="0" defTabSz="914367" fontAlgn="auto">
              <a:lnSpc>
                <a:spcPct val="90000"/>
              </a:lnSpc>
              <a:spcAft>
                <a:spcPts val="0"/>
              </a:spcAft>
              <a:buClrTx/>
              <a:buSzPct val="90000"/>
              <a:buFont typeface="Wingdings" panose="05000000000000000000" pitchFamily="2" charset="2"/>
              <a:tabLst/>
            </a:pPr>
            <a:r>
              <a:rPr lang="en-US"/>
              <a:t>Add Section Title</a:t>
            </a:r>
            <a:endParaRPr lang="en-IN"/>
          </a:p>
        </p:txBody>
      </p:sp>
    </p:spTree>
    <p:extLst>
      <p:ext uri="{BB962C8B-B14F-4D97-AF65-F5344CB8AC3E}">
        <p14:creationId xmlns:p14="http://schemas.microsoft.com/office/powerpoint/2010/main" val="18414280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81862"/>
          </a:xfrm>
          <a:noFill/>
        </p:spPr>
        <p:txBody>
          <a:bodyPr tIns="91440" bIns="91440" anchor="t" anchorCtr="0">
            <a:spAutoFit/>
          </a:bodyPr>
          <a:lstStyle>
            <a:lvl1pPr>
              <a:defRPr sz="7200"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9147662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5AC3888-52C6-48A5-B06A-E32212579B7B}" type="datetimeFigureOut">
              <a:rPr lang="en-US" smtClean="0"/>
              <a:t>3/22/2021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3DB1CC4-171F-45A3-88D2-873709ECC9BC}" type="slidenum">
              <a:rPr lang="en-US" smtClean="0"/>
              <a:t>‹#›</a:t>
            </a:fld>
            <a:endParaRPr lang="en-US"/>
          </a:p>
        </p:txBody>
      </p:sp>
    </p:spTree>
    <p:extLst>
      <p:ext uri="{BB962C8B-B14F-4D97-AF65-F5344CB8AC3E}">
        <p14:creationId xmlns:p14="http://schemas.microsoft.com/office/powerpoint/2010/main" val="419070331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8263" y="457200"/>
            <a:ext cx="11018520" cy="492443"/>
          </a:xfrm>
        </p:spPr>
        <p:txBody>
          <a:bodyPr/>
          <a:lstStyle>
            <a:lvl1pPr>
              <a:defRPr sz="3200">
                <a:solidFill>
                  <a:srgbClr val="000000"/>
                </a:solidFill>
              </a:defRPr>
            </a:lvl1pPr>
          </a:lstStyle>
          <a:p>
            <a:r>
              <a:rPr lang="en-US"/>
              <a:t>Click to edit Master title style</a:t>
            </a:r>
          </a:p>
        </p:txBody>
      </p:sp>
      <p:sp>
        <p:nvSpPr>
          <p:cNvPr id="2" name="Footer Placeholder 1">
            <a:extLst>
              <a:ext uri="{FF2B5EF4-FFF2-40B4-BE49-F238E27FC236}">
                <a16:creationId xmlns:a16="http://schemas.microsoft.com/office/drawing/2014/main" id="{E3C38696-B7A4-494C-891F-D5957A8EBD90}"/>
              </a:ext>
            </a:extLst>
          </p:cNvPr>
          <p:cNvSpPr>
            <a:spLocks noGrp="1"/>
          </p:cNvSpPr>
          <p:nvPr>
            <p:ph type="ftr" sz="quarter" idx="10"/>
          </p:nvPr>
        </p:nvSpPr>
        <p:spPr>
          <a:xfrm>
            <a:off x="498475" y="6565391"/>
            <a:ext cx="2451100" cy="246221"/>
          </a:xfrm>
        </p:spPr>
        <p:txBody>
          <a:bodyPr/>
          <a:lstStyle/>
          <a:p>
            <a:r>
              <a:rPr lang="en-IN"/>
              <a:t>Microsoft Confidential—Internal Only</a:t>
            </a:r>
          </a:p>
        </p:txBody>
      </p:sp>
      <p:sp>
        <p:nvSpPr>
          <p:cNvPr id="5" name="Slide Number Placeholder 4">
            <a:extLst>
              <a:ext uri="{FF2B5EF4-FFF2-40B4-BE49-F238E27FC236}">
                <a16:creationId xmlns:a16="http://schemas.microsoft.com/office/drawing/2014/main" id="{71CAFBF2-3DF0-49FD-BA68-218F3F57DBC5}"/>
              </a:ext>
            </a:extLst>
          </p:cNvPr>
          <p:cNvSpPr>
            <a:spLocks noGrp="1"/>
          </p:cNvSpPr>
          <p:nvPr>
            <p:ph type="sldNum" sz="quarter" idx="11"/>
          </p:nvPr>
        </p:nvSpPr>
        <p:spPr>
          <a:xfrm>
            <a:off x="11681492" y="6565391"/>
            <a:ext cx="459708" cy="246221"/>
          </a:xfrm>
          <a:prstGeom prst="rect">
            <a:avLst/>
          </a:prstGeom>
        </p:spPr>
        <p:txBody>
          <a:bodyPr/>
          <a:lstStyle/>
          <a:p>
            <a:fld id="{EAA0DCFB-5E65-472C-A423-BA3AA87976EA}" type="slidenum">
              <a:rPr lang="en-IN" smtClean="0"/>
              <a:pPr/>
              <a:t>‹#›</a:t>
            </a:fld>
            <a:endParaRPr lang="en-IN"/>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panose="020B0502040204020203" pitchFamily="34" charset="0"/>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554"/>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33095397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3152001"/>
            <a:ext cx="4161981" cy="553998"/>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panose="020B0502040204020203" pitchFamily="34" charset="0"/>
              </a:defRPr>
            </a:lvl1pPr>
          </a:lstStyle>
          <a:p>
            <a:r>
              <a:rPr lang="en-US"/>
              <a:t>Square photo layout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01078432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panose="020B0502040204020203" pitchFamily="34" charset="0"/>
              </a:defRPr>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27196296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3" y="5438001"/>
            <a:ext cx="11018520" cy="5539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245176860"/>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3" y="866001"/>
            <a:ext cx="11018520" cy="5539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96874526"/>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307777"/>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307777"/>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50823556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307777"/>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307777"/>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307777"/>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56887466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307777"/>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307777"/>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307777"/>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307777"/>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159525858"/>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5AC3888-52C6-48A5-B06A-E32212579B7B}" type="datetimeFigureOut">
              <a:rPr lang="en-US" smtClean="0"/>
              <a:t>3/22/2021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3DB1CC4-171F-45A3-88D2-873709ECC9BC}" type="slidenum">
              <a:rPr lang="en-US" smtClean="0"/>
              <a:t>‹#›</a:t>
            </a:fld>
            <a:endParaRPr lang="en-US"/>
          </a:p>
        </p:txBody>
      </p:sp>
    </p:spTree>
    <p:extLst>
      <p:ext uri="{BB962C8B-B14F-4D97-AF65-F5344CB8AC3E}">
        <p14:creationId xmlns:p14="http://schemas.microsoft.com/office/powerpoint/2010/main" val="236926326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6" name="Text Placeholder 3">
            <a:extLst>
              <a:ext uri="{FF2B5EF4-FFF2-40B4-BE49-F238E27FC236}">
                <a16:creationId xmlns:a16="http://schemas.microsoft.com/office/drawing/2014/main" id="{5497F3D2-4B1F-4B39-9F73-BA917D388B3B}"/>
              </a:ext>
            </a:extLst>
          </p:cNvPr>
          <p:cNvSpPr>
            <a:spLocks noGrp="1"/>
          </p:cNvSpPr>
          <p:nvPr>
            <p:ph type="body" sz="quarter" idx="11" hasCustomPrompt="1"/>
          </p:nvPr>
        </p:nvSpPr>
        <p:spPr>
          <a:xfrm>
            <a:off x="8128000" y="2017713"/>
            <a:ext cx="3481388" cy="307777"/>
          </a:xfrm>
        </p:spPr>
        <p:txBody>
          <a:bodyPr wrap="square">
            <a:spAutoFit/>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Add a caption</a:t>
            </a:r>
          </a:p>
        </p:txBody>
      </p:sp>
      <p:sp>
        <p:nvSpPr>
          <p:cNvPr id="3" name="Picture Placeholder 2" descr="This screen 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97280" anchor="ctr">
            <a:noAutofit/>
          </a:bodyPr>
          <a:lstStyle>
            <a:lvl1pPr marL="0" indent="0" algn="ctr">
              <a:buNone/>
              <a:defRPr sz="1400" b="1">
                <a:solidFill>
                  <a:srgbClr val="000000"/>
                </a:solidFill>
              </a:defRPr>
            </a:lvl1pPr>
          </a:lstStyle>
          <a:p>
            <a:r>
              <a:rPr lang="en-US"/>
              <a:t>Drag &amp; drop your screen shot here </a:t>
            </a:r>
            <a:br>
              <a:rPr lang="en-US"/>
            </a:br>
            <a:r>
              <a:rPr lang="en-US"/>
              <a:t>or click or tap icon below to insert </a:t>
            </a:r>
          </a:p>
        </p:txBody>
      </p:sp>
    </p:spTree>
    <p:extLst>
      <p:ext uri="{BB962C8B-B14F-4D97-AF65-F5344CB8AC3E}">
        <p14:creationId xmlns:p14="http://schemas.microsoft.com/office/powerpoint/2010/main" val="171682833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6">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12">
          <p15:clr>
            <a:srgbClr val="5ACBF0"/>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bwMode="auto">
          <a:xfrm>
            <a:off x="588263" y="3179701"/>
            <a:ext cx="3182621" cy="498598"/>
          </a:xfrm>
          <a:noFill/>
        </p:spPr>
        <p:txBody>
          <a:bodyPr vert="horz" wrap="square" lIns="0" tIns="0" rIns="0" bIns="0" rtlCol="0" anchor="ctr" anchorCtr="0">
            <a:spAutoFit/>
          </a:bodyPr>
          <a:lstStyle>
            <a:lvl1pPr>
              <a:defRPr lang="en-US" dirty="0">
                <a:solidFill>
                  <a:srgbClr val="FFFFFF"/>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84102769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5ACBF0"/>
          </p15:clr>
        </p15:guide>
        <p15:guide id="14" pos="3155">
          <p15:clr>
            <a:srgbClr val="5ACBF0"/>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a:xfrm>
            <a:off x="588263" y="3179701"/>
            <a:ext cx="3182621" cy="498598"/>
          </a:xfrm>
          <a:noFill/>
        </p:spPr>
        <p:txBody>
          <a:bodyPr vert="horz" wrap="square" lIns="0" tIns="0" rIns="0" bIns="0" rtlCol="0" anchor="ctr" anchorCtr="0">
            <a:spAutoFit/>
          </a:bodyPr>
          <a:lstStyle>
            <a:lvl1pPr>
              <a:defRPr lang="en-US" dirty="0">
                <a:solidFill>
                  <a:schemeClr val="tx1"/>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spAutoFit/>
          </a:bodyPr>
          <a:lstStyle>
            <a:lvl1pPr marL="0" indent="0">
              <a:spcAft>
                <a:spcPts val="1200"/>
              </a:spcAft>
              <a:buNone/>
              <a:defRPr sz="2800"/>
            </a:lvl1pPr>
            <a:lvl2pPr marL="228600" indent="0">
              <a:buNone/>
              <a:defRPr/>
            </a:lvl2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68061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guide id="30" pos="2376">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F0A695F-7F6A-41D9-A136-9FDC1C0AAB60}"/>
              </a:ext>
            </a:extLst>
          </p:cNvPr>
          <p:cNvSpPr>
            <a:spLocks noGrp="1"/>
          </p:cNvSpPr>
          <p:nvPr>
            <p:ph type="ftr" sz="quarter" idx="10"/>
          </p:nvPr>
        </p:nvSpPr>
        <p:spPr/>
        <p:txBody>
          <a:bodyPr/>
          <a:lstStyle/>
          <a:p>
            <a:r>
              <a:rPr lang="en-IN"/>
              <a:t>Microsoft Confidential—Internal Only</a:t>
            </a:r>
          </a:p>
        </p:txBody>
      </p:sp>
      <p:sp>
        <p:nvSpPr>
          <p:cNvPr id="3" name="Slide Number Placeholder 2">
            <a:extLst>
              <a:ext uri="{FF2B5EF4-FFF2-40B4-BE49-F238E27FC236}">
                <a16:creationId xmlns:a16="http://schemas.microsoft.com/office/drawing/2014/main" id="{8C33805D-8F6B-40DD-A002-FB3A9E7F2628}"/>
              </a:ext>
            </a:extLst>
          </p:cNvPr>
          <p:cNvSpPr>
            <a:spLocks noGrp="1"/>
          </p:cNvSpPr>
          <p:nvPr>
            <p:ph type="sldNum" sz="quarter" idx="11"/>
          </p:nvPr>
        </p:nvSpPr>
        <p:spPr>
          <a:xfrm>
            <a:off x="11605292" y="6565391"/>
            <a:ext cx="380999" cy="246221"/>
          </a:xfrm>
          <a:prstGeom prst="rect">
            <a:avLst/>
          </a:prstGeom>
        </p:spPr>
        <p:txBody>
          <a:bodyPr/>
          <a:lstStyle/>
          <a:p>
            <a:fld id="{EAA0DCFB-5E65-472C-A423-BA3AA87976EA}" type="slidenum">
              <a:rPr lang="en-IN" smtClean="0"/>
              <a:pPr/>
              <a:t>‹#›</a:t>
            </a:fld>
            <a:endParaRPr lang="en-IN"/>
          </a:p>
        </p:txBody>
      </p:sp>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accent2">
            <a:lumMod val="7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Section_Divider">
    <p:bg>
      <p:bgPr>
        <a:solidFill>
          <a:schemeClr val="accent2">
            <a:lumMod val="75000"/>
          </a:schemeClr>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DE75B8D-D590-4B63-BFED-08E4A49EAD10}"/>
              </a:ext>
            </a:extLst>
          </p:cNvPr>
          <p:cNvSpPr>
            <a:spLocks noGrp="1"/>
          </p:cNvSpPr>
          <p:nvPr>
            <p:ph type="title" hasCustomPrompt="1"/>
          </p:nvPr>
        </p:nvSpPr>
        <p:spPr>
          <a:xfrm>
            <a:off x="584200" y="3493008"/>
            <a:ext cx="7024820" cy="747897"/>
          </a:xfrm>
          <a:noFill/>
        </p:spPr>
        <p:txBody>
          <a:bodyPr wrap="square" lIns="0" tIns="0" rIns="0" bIns="0" anchor="t" anchorCtr="0">
            <a:spAutoFit/>
          </a:bodyPr>
          <a:lstStyle>
            <a:lvl1pPr algn="l" defTabSz="932742" rtl="0" eaLnBrk="1" latinLnBrk="0" hangingPunct="1">
              <a:lnSpc>
                <a:spcPct val="90000"/>
              </a:lnSpc>
              <a:spcBef>
                <a:spcPct val="0"/>
              </a:spcBef>
              <a:buNone/>
              <a:defRPr lang="en-US" sz="54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03701497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2">
            <a:lumMod val="75000"/>
          </a:schemeClr>
        </a:solidFill>
        <a:effectLst/>
      </p:bgPr>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43058790"/>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5AC3888-52C6-48A5-B06A-E32212579B7B}" type="datetimeFigureOut">
              <a:rPr lang="en-US" smtClean="0"/>
              <a:t>3/22/2021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3DB1CC4-171F-45A3-88D2-873709ECC9BC}" type="slidenum">
              <a:rPr lang="en-US" smtClean="0"/>
              <a:t>‹#›</a:t>
            </a:fld>
            <a:endParaRPr lang="en-US"/>
          </a:p>
        </p:txBody>
      </p:sp>
    </p:spTree>
    <p:extLst>
      <p:ext uri="{BB962C8B-B14F-4D97-AF65-F5344CB8AC3E}">
        <p14:creationId xmlns:p14="http://schemas.microsoft.com/office/powerpoint/2010/main" val="8955000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5AC3888-52C6-48A5-B06A-E32212579B7B}" type="datetimeFigureOut">
              <a:rPr lang="en-US" smtClean="0"/>
              <a:t>3/22/2021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3DB1CC4-171F-45A3-88D2-873709ECC9BC}" type="slidenum">
              <a:rPr lang="en-US" smtClean="0"/>
              <a:t>‹#›</a:t>
            </a:fld>
            <a:endParaRPr lang="en-US"/>
          </a:p>
        </p:txBody>
      </p:sp>
    </p:spTree>
    <p:extLst>
      <p:ext uri="{BB962C8B-B14F-4D97-AF65-F5344CB8AC3E}">
        <p14:creationId xmlns:p14="http://schemas.microsoft.com/office/powerpoint/2010/main" val="14270119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5AC3888-52C6-48A5-B06A-E32212579B7B}" type="datetimeFigureOut">
              <a:rPr lang="en-US" smtClean="0"/>
              <a:t>3/22/2021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3DB1CC4-171F-45A3-88D2-873709ECC9BC}" type="slidenum">
              <a:rPr lang="en-US" smtClean="0"/>
              <a:t>‹#›</a:t>
            </a:fld>
            <a:endParaRPr lang="en-US"/>
          </a:p>
        </p:txBody>
      </p:sp>
    </p:spTree>
    <p:extLst>
      <p:ext uri="{BB962C8B-B14F-4D97-AF65-F5344CB8AC3E}">
        <p14:creationId xmlns:p14="http://schemas.microsoft.com/office/powerpoint/2010/main" val="31116634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5AC3888-52C6-48A5-B06A-E32212579B7B}" type="datetimeFigureOut">
              <a:rPr lang="en-US" smtClean="0"/>
              <a:t>3/22/2021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3DB1CC4-171F-45A3-88D2-873709ECC9BC}" type="slidenum">
              <a:rPr lang="en-US" smtClean="0"/>
              <a:t>‹#›</a:t>
            </a:fld>
            <a:endParaRPr lang="en-US"/>
          </a:p>
        </p:txBody>
      </p:sp>
    </p:spTree>
    <p:extLst>
      <p:ext uri="{BB962C8B-B14F-4D97-AF65-F5344CB8AC3E}">
        <p14:creationId xmlns:p14="http://schemas.microsoft.com/office/powerpoint/2010/main" val="18749613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image" Target="../media/image1.emf"/><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theme" Target="../theme/theme2.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slideLayout" Target="../slideLayouts/slideLayout46.xml"/><Relationship Id="rId18" Type="http://schemas.openxmlformats.org/officeDocument/2006/relationships/slideLayout" Target="../slideLayouts/slideLayout51.xml"/><Relationship Id="rId26" Type="http://schemas.openxmlformats.org/officeDocument/2006/relationships/image" Target="../media/image1.emf"/><Relationship Id="rId3" Type="http://schemas.openxmlformats.org/officeDocument/2006/relationships/slideLayout" Target="../slideLayouts/slideLayout36.xml"/><Relationship Id="rId21" Type="http://schemas.openxmlformats.org/officeDocument/2006/relationships/slideLayout" Target="../slideLayouts/slideLayout54.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17" Type="http://schemas.openxmlformats.org/officeDocument/2006/relationships/slideLayout" Target="../slideLayouts/slideLayout50.xml"/><Relationship Id="rId25" Type="http://schemas.openxmlformats.org/officeDocument/2006/relationships/theme" Target="../theme/theme3.xml"/><Relationship Id="rId2" Type="http://schemas.openxmlformats.org/officeDocument/2006/relationships/slideLayout" Target="../slideLayouts/slideLayout35.xml"/><Relationship Id="rId16" Type="http://schemas.openxmlformats.org/officeDocument/2006/relationships/slideLayout" Target="../slideLayouts/slideLayout49.xml"/><Relationship Id="rId20" Type="http://schemas.openxmlformats.org/officeDocument/2006/relationships/slideLayout" Target="../slideLayouts/slideLayout53.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24" Type="http://schemas.openxmlformats.org/officeDocument/2006/relationships/slideLayout" Target="../slideLayouts/slideLayout57.xml"/><Relationship Id="rId5" Type="http://schemas.openxmlformats.org/officeDocument/2006/relationships/slideLayout" Target="../slideLayouts/slideLayout38.xml"/><Relationship Id="rId15" Type="http://schemas.openxmlformats.org/officeDocument/2006/relationships/slideLayout" Target="../slideLayouts/slideLayout48.xml"/><Relationship Id="rId23" Type="http://schemas.openxmlformats.org/officeDocument/2006/relationships/slideLayout" Target="../slideLayouts/slideLayout56.xml"/><Relationship Id="rId10" Type="http://schemas.openxmlformats.org/officeDocument/2006/relationships/slideLayout" Target="../slideLayouts/slideLayout43.xml"/><Relationship Id="rId19" Type="http://schemas.openxmlformats.org/officeDocument/2006/relationships/slideLayout" Target="../slideLayouts/slideLayout52.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 Id="rId22" Type="http://schemas.openxmlformats.org/officeDocument/2006/relationships/slideLayout" Target="../slideLayouts/slideLayout5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5AC3888-52C6-48A5-B06A-E32212579B7B}" type="datetimeFigureOut">
              <a:rPr lang="en-US" smtClean="0"/>
              <a:t>3/22/2021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3DB1CC4-171F-45A3-88D2-873709ECC9BC}" type="slidenum">
              <a:rPr lang="en-US" smtClean="0"/>
              <a:t>‹#›</a:t>
            </a:fld>
            <a:endParaRPr lang="en-US"/>
          </a:p>
        </p:txBody>
      </p:sp>
    </p:spTree>
    <p:extLst>
      <p:ext uri="{BB962C8B-B14F-4D97-AF65-F5344CB8AC3E}">
        <p14:creationId xmlns:p14="http://schemas.microsoft.com/office/powerpoint/2010/main" val="589786849"/>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24"/>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229694928"/>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 id="2147483690" r:id="rId18"/>
    <p:sldLayoutId id="2147483691" r:id="rId19"/>
    <p:sldLayoutId id="2147483692" r:id="rId20"/>
    <p:sldLayoutId id="2147483693" r:id="rId21"/>
    <p:sldLayoutId id="2147483694" r:id="rId2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26" cstate="print">
            <a:extLst>
              <a:ext uri="{28A0092B-C50C-407E-A947-70E740481C1C}">
                <a14:useLocalDpi xmlns:a14="http://schemas.microsoft.com/office/drawing/2010/main"/>
              </a:ext>
            </a:extLst>
          </a:blip>
          <a:srcRect l="762"/>
          <a:stretch/>
        </p:blipFill>
        <p:spPr>
          <a:xfrm rot="5400000">
            <a:off x="9464500" y="2843773"/>
            <a:ext cx="6858000" cy="1170455"/>
          </a:xfrm>
          <a:prstGeom prst="rect">
            <a:avLst/>
          </a:prstGeom>
        </p:spPr>
      </p:pic>
      <p:sp>
        <p:nvSpPr>
          <p:cNvPr id="49" name="Footer Placeholder 3">
            <a:extLst>
              <a:ext uri="{FF2B5EF4-FFF2-40B4-BE49-F238E27FC236}">
                <a16:creationId xmlns:a16="http://schemas.microsoft.com/office/drawing/2014/main" id="{6A7399CD-8850-4D85-91D5-451FBA80134F}"/>
              </a:ext>
            </a:extLst>
          </p:cNvPr>
          <p:cNvSpPr>
            <a:spLocks noGrp="1"/>
          </p:cNvSpPr>
          <p:nvPr>
            <p:ph type="ftr" sz="quarter" idx="3"/>
          </p:nvPr>
        </p:nvSpPr>
        <p:spPr>
          <a:xfrm>
            <a:off x="498475" y="6565391"/>
            <a:ext cx="2451100" cy="246221"/>
          </a:xfrm>
          <a:prstGeom prst="rect">
            <a:avLst/>
          </a:prstGeom>
        </p:spPr>
        <p:txBody>
          <a:bodyPr>
            <a:spAutoFit/>
          </a:bodyPr>
          <a:lstStyle>
            <a:lvl1pPr>
              <a:defRPr sz="1000">
                <a:solidFill>
                  <a:schemeClr val="bg1">
                    <a:lumMod val="50000"/>
                  </a:schemeClr>
                </a:solidFill>
              </a:defRPr>
            </a:lvl1pPr>
          </a:lstStyle>
          <a:p>
            <a:r>
              <a:rPr lang="en-IN"/>
              <a:t>Microsoft Confidential—Internal Only</a:t>
            </a:r>
          </a:p>
        </p:txBody>
      </p:sp>
      <p:sp>
        <p:nvSpPr>
          <p:cNvPr id="34" name="Slide Number Placeholder 33">
            <a:extLst>
              <a:ext uri="{FF2B5EF4-FFF2-40B4-BE49-F238E27FC236}">
                <a16:creationId xmlns:a16="http://schemas.microsoft.com/office/drawing/2014/main" id="{5412D678-0797-4C8A-B228-D11DF1C9DA43}"/>
              </a:ext>
            </a:extLst>
          </p:cNvPr>
          <p:cNvSpPr>
            <a:spLocks noGrp="1"/>
          </p:cNvSpPr>
          <p:nvPr>
            <p:ph type="sldNum" sz="quarter" idx="4"/>
          </p:nvPr>
        </p:nvSpPr>
        <p:spPr>
          <a:xfrm>
            <a:off x="11671935" y="6565391"/>
            <a:ext cx="380999" cy="246221"/>
          </a:xfrm>
          <a:prstGeom prst="rect">
            <a:avLst/>
          </a:prstGeom>
        </p:spPr>
        <p:txBody>
          <a:bodyPr wrap="square">
            <a:spAutoFit/>
          </a:bodyPr>
          <a:lstStyle>
            <a:lvl1pPr>
              <a:defRPr lang="en-IN" sz="1000" smtClean="0">
                <a:solidFill>
                  <a:schemeClr val="bg1">
                    <a:lumMod val="50000"/>
                  </a:schemeClr>
                </a:solidFill>
              </a:defRPr>
            </a:lvl1pPr>
          </a:lstStyle>
          <a:p>
            <a:fld id="{EAA0DCFB-5E65-472C-A423-BA3AA87976EA}" type="slidenum">
              <a:rPr lang="en-IN" smtClean="0"/>
              <a:pPr/>
              <a:t>‹#›</a:t>
            </a:fld>
            <a:endParaRPr lang="en-IN"/>
          </a:p>
        </p:txBody>
      </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5262" r:id="rId1"/>
    <p:sldLayoutId id="2147485263" r:id="rId2"/>
    <p:sldLayoutId id="2147485264" r:id="rId3"/>
    <p:sldLayoutId id="2147485265" r:id="rId4"/>
    <p:sldLayoutId id="2147485266" r:id="rId5"/>
    <p:sldLayoutId id="2147484765" r:id="rId6"/>
    <p:sldLayoutId id="2147484639" r:id="rId7"/>
    <p:sldLayoutId id="2147484603" r:id="rId8"/>
    <p:sldLayoutId id="2147484712" r:id="rId9"/>
    <p:sldLayoutId id="2147484713" r:id="rId10"/>
    <p:sldLayoutId id="2147484714" r:id="rId11"/>
    <p:sldLayoutId id="2147484738" r:id="rId12"/>
    <p:sldLayoutId id="2147484739" r:id="rId13"/>
    <p:sldLayoutId id="2147484740" r:id="rId14"/>
    <p:sldLayoutId id="2147484741" r:id="rId15"/>
    <p:sldLayoutId id="2147484742" r:id="rId16"/>
    <p:sldLayoutId id="2147484720" r:id="rId17"/>
    <p:sldLayoutId id="2147484722" r:id="rId18"/>
    <p:sldLayoutId id="2147484723" r:id="rId19"/>
    <p:sldLayoutId id="2147484671" r:id="rId20"/>
    <p:sldLayoutId id="2147484673" r:id="rId21"/>
    <p:sldLayoutId id="2147484767" r:id="rId22"/>
    <p:sldLayoutId id="2147484299" r:id="rId23"/>
    <p:sldLayoutId id="2147484585" r:id="rId24"/>
  </p:sldLayoutIdLst>
  <p:transition>
    <p:fade/>
  </p:transition>
  <p:hf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4.svg"/></Relationships>
</file>

<file path=ppt/slides/_rels/slide17.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6.xml"/><Relationship Id="rId5" Type="http://schemas.openxmlformats.org/officeDocument/2006/relationships/image" Target="../media/image16.svg"/><Relationship Id="rId4" Type="http://schemas.openxmlformats.org/officeDocument/2006/relationships/image" Target="../media/image15.png"/></Relationships>
</file>

<file path=ppt/slides/_rels/slide25.xml.rels><?xml version="1.0" encoding="UTF-8" standalone="yes"?>
<Relationships xmlns="http://schemas.openxmlformats.org/package/2006/relationships"><Relationship Id="rId8" Type="http://schemas.openxmlformats.org/officeDocument/2006/relationships/image" Target="../media/image39.svg"/><Relationship Id="rId3" Type="http://schemas.openxmlformats.org/officeDocument/2006/relationships/image" Target="../media/image17.png"/><Relationship Id="rId7" Type="http://schemas.openxmlformats.org/officeDocument/2006/relationships/image" Target="../media/image38.pn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8.svg"/></Relationships>
</file>

<file path=ppt/slides/_rels/slide3.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1.xml"/><Relationship Id="rId1" Type="http://schemas.openxmlformats.org/officeDocument/2006/relationships/slideLayout" Target="../slideLayouts/slideLayout6.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1.png"/><Relationship Id="rId4" Type="http://schemas.openxmlformats.org/officeDocument/2006/relationships/notesSlide" Target="../notesSlides/notesSlide2.xml"/></Relationships>
</file>

<file path=ppt/slides/_rels/slide5.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6.xml"/><Relationship Id="rId5" Type="http://schemas.openxmlformats.org/officeDocument/2006/relationships/image" Target="../media/image16.svg"/><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docs.microsoft.com/en-us/azure/active-directory/develop/v2-oauth2-client-creds-grant-flow#get-a-token" TargetMode="External"/><Relationship Id="rId7" Type="http://schemas.openxmlformats.org/officeDocument/2006/relationships/image" Target="../media/image29.svg"/><Relationship Id="rId2" Type="http://schemas.openxmlformats.org/officeDocument/2006/relationships/hyperlink" Target="https://docs.microsoft.com/en-us/azure/active-directory/develop/v2-oauth2-client-creds-grant-flow#get-direct-authorization" TargetMode="Externa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3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EDF191-D0CF-4582-8822-A69E956BA572}"/>
              </a:ext>
            </a:extLst>
          </p:cNvPr>
          <p:cNvSpPr>
            <a:spLocks noGrp="1"/>
          </p:cNvSpPr>
          <p:nvPr>
            <p:ph type="ctrTitle"/>
          </p:nvPr>
        </p:nvSpPr>
        <p:spPr/>
        <p:txBody>
          <a:bodyPr/>
          <a:lstStyle/>
          <a:p>
            <a:r>
              <a:rPr lang="en-US" dirty="0"/>
              <a:t>SaaS offers on commercial marketplace</a:t>
            </a:r>
          </a:p>
        </p:txBody>
      </p:sp>
      <p:sp>
        <p:nvSpPr>
          <p:cNvPr id="3" name="Subtitle 2">
            <a:extLst>
              <a:ext uri="{FF2B5EF4-FFF2-40B4-BE49-F238E27FC236}">
                <a16:creationId xmlns:a16="http://schemas.microsoft.com/office/drawing/2014/main" id="{4B7D4ECD-1EAC-46DD-9373-BC428AB7F703}"/>
              </a:ext>
            </a:extLst>
          </p:cNvPr>
          <p:cNvSpPr>
            <a:spLocks noGrp="1"/>
          </p:cNvSpPr>
          <p:nvPr>
            <p:ph type="subTitle" idx="1"/>
          </p:nvPr>
        </p:nvSpPr>
        <p:spPr/>
        <p:txBody>
          <a:bodyPr/>
          <a:lstStyle/>
          <a:p>
            <a:r>
              <a:rPr lang="en-US" dirty="0"/>
              <a:t>Technical perspective</a:t>
            </a:r>
          </a:p>
        </p:txBody>
      </p:sp>
    </p:spTree>
    <p:extLst>
      <p:ext uri="{BB962C8B-B14F-4D97-AF65-F5344CB8AC3E}">
        <p14:creationId xmlns:p14="http://schemas.microsoft.com/office/powerpoint/2010/main" val="10857441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DE8FE2-8CD5-448B-A92D-54DB8E1EE592}"/>
              </a:ext>
            </a:extLst>
          </p:cNvPr>
          <p:cNvSpPr>
            <a:spLocks noGrp="1"/>
          </p:cNvSpPr>
          <p:nvPr>
            <p:ph type="title"/>
          </p:nvPr>
        </p:nvSpPr>
        <p:spPr/>
        <p:txBody>
          <a:bodyPr/>
          <a:lstStyle/>
          <a:p>
            <a:r>
              <a:rPr lang="en-US" dirty="0"/>
              <a:t>Landing page</a:t>
            </a:r>
          </a:p>
        </p:txBody>
      </p:sp>
      <p:sp>
        <p:nvSpPr>
          <p:cNvPr id="3" name="Content Placeholder 2">
            <a:extLst>
              <a:ext uri="{FF2B5EF4-FFF2-40B4-BE49-F238E27FC236}">
                <a16:creationId xmlns:a16="http://schemas.microsoft.com/office/drawing/2014/main" id="{225D7D58-8ED1-4478-B014-6E677C0CF0FE}"/>
              </a:ext>
            </a:extLst>
          </p:cNvPr>
          <p:cNvSpPr>
            <a:spLocks noGrp="1"/>
          </p:cNvSpPr>
          <p:nvPr>
            <p:ph idx="1"/>
          </p:nvPr>
        </p:nvSpPr>
        <p:spPr/>
        <p:txBody>
          <a:bodyPr>
            <a:normAutofit fontScale="92500" lnSpcReduction="20000"/>
          </a:bodyPr>
          <a:lstStyle/>
          <a:p>
            <a:r>
              <a:rPr lang="en-US" dirty="0"/>
              <a:t>Kicking off the customer on boarding process</a:t>
            </a:r>
          </a:p>
          <a:p>
            <a:r>
              <a:rPr lang="en-US" dirty="0"/>
              <a:t>Needs to be operational 24/7</a:t>
            </a:r>
          </a:p>
          <a:p>
            <a:r>
              <a:rPr lang="en-US" dirty="0"/>
              <a:t>Only place a publisher can</a:t>
            </a:r>
          </a:p>
          <a:p>
            <a:pPr lvl="1"/>
            <a:r>
              <a:rPr lang="en-US" dirty="0"/>
              <a:t>Get the customer’s contact information</a:t>
            </a:r>
          </a:p>
          <a:p>
            <a:pPr lvl="1"/>
            <a:r>
              <a:rPr lang="en-US" dirty="0"/>
              <a:t>Get the subscription details</a:t>
            </a:r>
          </a:p>
          <a:p>
            <a:r>
              <a:rPr lang="en-US" dirty="0"/>
              <a:t>Can be used for multiple offers</a:t>
            </a:r>
          </a:p>
          <a:p>
            <a:r>
              <a:rPr lang="en-US" dirty="0"/>
              <a:t>Azure Active Directory SSO is a requirement</a:t>
            </a:r>
          </a:p>
          <a:p>
            <a:pPr lvl="1"/>
            <a:r>
              <a:rPr lang="en-US" dirty="0"/>
              <a:t>AAD App registration must be multi-tenant with MSA</a:t>
            </a:r>
          </a:p>
          <a:p>
            <a:pPr lvl="1"/>
            <a:r>
              <a:rPr lang="en-US" dirty="0"/>
              <a:t>Claims on the identity token may not be enough</a:t>
            </a:r>
          </a:p>
          <a:p>
            <a:pPr lvl="1"/>
            <a:r>
              <a:rPr lang="en-US" dirty="0"/>
              <a:t>Requirement: use “</a:t>
            </a:r>
            <a:r>
              <a:rPr lang="en-US" dirty="0" err="1"/>
              <a:t>User.Read</a:t>
            </a:r>
            <a:r>
              <a:rPr lang="en-US" dirty="0"/>
              <a:t>” permission for Graph API access</a:t>
            </a:r>
          </a:p>
          <a:p>
            <a:pPr lvl="1"/>
            <a:r>
              <a:rPr lang="en-US" dirty="0"/>
              <a:t>If more permissions are needed, use “incremental consent”</a:t>
            </a:r>
          </a:p>
          <a:p>
            <a:pPr lvl="1"/>
            <a:r>
              <a:rPr lang="en-US" dirty="0"/>
              <a:t>AAD V2 recommended</a:t>
            </a:r>
          </a:p>
          <a:p>
            <a:endParaRPr lang="en-US" dirty="0"/>
          </a:p>
        </p:txBody>
      </p:sp>
      <p:pic>
        <p:nvPicPr>
          <p:cNvPr id="5" name="Graphic 4" descr="Landing with solid fill">
            <a:extLst>
              <a:ext uri="{FF2B5EF4-FFF2-40B4-BE49-F238E27FC236}">
                <a16:creationId xmlns:a16="http://schemas.microsoft.com/office/drawing/2014/main" id="{FBF05752-2F39-4BE0-BC8E-72351FABB30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986624" y="0"/>
            <a:ext cx="1828800" cy="1828800"/>
          </a:xfrm>
          <a:prstGeom prst="rect">
            <a:avLst/>
          </a:prstGeom>
        </p:spPr>
      </p:pic>
    </p:spTree>
    <p:extLst>
      <p:ext uri="{BB962C8B-B14F-4D97-AF65-F5344CB8AC3E}">
        <p14:creationId xmlns:p14="http://schemas.microsoft.com/office/powerpoint/2010/main" val="39986910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F2B328-3EC1-43A6-A2B3-CD8ABDEE8F33}"/>
              </a:ext>
            </a:extLst>
          </p:cNvPr>
          <p:cNvSpPr>
            <a:spLocks noGrp="1"/>
          </p:cNvSpPr>
          <p:nvPr>
            <p:ph type="title"/>
          </p:nvPr>
        </p:nvSpPr>
        <p:spPr/>
        <p:txBody>
          <a:bodyPr/>
          <a:lstStyle/>
          <a:p>
            <a:r>
              <a:rPr lang="en-US" dirty="0"/>
              <a:t>Landing page, protocol</a:t>
            </a:r>
          </a:p>
        </p:txBody>
      </p:sp>
      <p:sp>
        <p:nvSpPr>
          <p:cNvPr id="3" name="Content Placeholder 2">
            <a:extLst>
              <a:ext uri="{FF2B5EF4-FFF2-40B4-BE49-F238E27FC236}">
                <a16:creationId xmlns:a16="http://schemas.microsoft.com/office/drawing/2014/main" id="{BE504040-D975-4615-B3D0-3933BA285567}"/>
              </a:ext>
            </a:extLst>
          </p:cNvPr>
          <p:cNvSpPr>
            <a:spLocks noGrp="1"/>
          </p:cNvSpPr>
          <p:nvPr>
            <p:ph idx="1"/>
          </p:nvPr>
        </p:nvSpPr>
        <p:spPr/>
        <p:txBody>
          <a:bodyPr/>
          <a:lstStyle/>
          <a:p>
            <a:pPr marL="514350" indent="-514350">
              <a:buFont typeface="+mj-lt"/>
              <a:buAutoNum type="arabicPeriod"/>
            </a:pPr>
            <a:r>
              <a:rPr lang="en-US" dirty="0"/>
              <a:t>Log buying user on with AAD SSO</a:t>
            </a:r>
          </a:p>
          <a:p>
            <a:pPr marL="514350" indent="-514350">
              <a:buFont typeface="+mj-lt"/>
              <a:buAutoNum type="arabicPeriod"/>
            </a:pPr>
            <a:r>
              <a:rPr lang="en-US" dirty="0"/>
              <a:t>Extract “marketplace purchase identification token” from the URL</a:t>
            </a:r>
          </a:p>
          <a:p>
            <a:pPr marL="514350" indent="-514350">
              <a:buFont typeface="+mj-lt"/>
              <a:buAutoNum type="arabicPeriod"/>
            </a:pPr>
            <a:r>
              <a:rPr lang="en-US" dirty="0"/>
              <a:t>Get access token for API call</a:t>
            </a:r>
          </a:p>
          <a:p>
            <a:pPr marL="514350" indent="-514350">
              <a:buFont typeface="+mj-lt"/>
              <a:buAutoNum type="arabicPeriod"/>
            </a:pPr>
            <a:r>
              <a:rPr lang="en-US" dirty="0"/>
              <a:t>Call “resolve” on API</a:t>
            </a:r>
          </a:p>
          <a:p>
            <a:pPr marL="514350" indent="-514350">
              <a:buFont typeface="+mj-lt"/>
              <a:buAutoNum type="arabicPeriod"/>
            </a:pPr>
            <a:r>
              <a:rPr lang="en-US" dirty="0"/>
              <a:t>Present a form to the buying user</a:t>
            </a:r>
          </a:p>
          <a:p>
            <a:pPr marL="514350" indent="-514350">
              <a:buFont typeface="+mj-lt"/>
              <a:buAutoNum type="arabicPeriod"/>
            </a:pPr>
            <a:r>
              <a:rPr lang="en-US" dirty="0"/>
              <a:t>Collect contact information, and others</a:t>
            </a:r>
          </a:p>
          <a:p>
            <a:pPr marL="514350" indent="-514350">
              <a:buFont typeface="+mj-lt"/>
              <a:buAutoNum type="arabicPeriod"/>
            </a:pPr>
            <a:r>
              <a:rPr lang="en-US" dirty="0"/>
              <a:t>Store information collected from the buyer along with subscription details</a:t>
            </a:r>
          </a:p>
          <a:p>
            <a:pPr marL="514350" indent="-514350">
              <a:buFont typeface="+mj-lt"/>
              <a:buAutoNum type="arabicPeriod"/>
            </a:pPr>
            <a:endParaRPr lang="en-US" dirty="0"/>
          </a:p>
        </p:txBody>
      </p:sp>
      <p:pic>
        <p:nvPicPr>
          <p:cNvPr id="4" name="Graphic 3" descr="Landing with solid fill">
            <a:extLst>
              <a:ext uri="{FF2B5EF4-FFF2-40B4-BE49-F238E27FC236}">
                <a16:creationId xmlns:a16="http://schemas.microsoft.com/office/drawing/2014/main" id="{E83C10C6-7EDF-4DC2-B431-44091F91B2D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051517" y="113506"/>
            <a:ext cx="1828800" cy="1828800"/>
          </a:xfrm>
          <a:prstGeom prst="rect">
            <a:avLst/>
          </a:prstGeom>
        </p:spPr>
      </p:pic>
    </p:spTree>
    <p:extLst>
      <p:ext uri="{BB962C8B-B14F-4D97-AF65-F5344CB8AC3E}">
        <p14:creationId xmlns:p14="http://schemas.microsoft.com/office/powerpoint/2010/main" val="42871794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F2B328-3EC1-43A6-A2B3-CD8ABDEE8F33}"/>
              </a:ext>
            </a:extLst>
          </p:cNvPr>
          <p:cNvSpPr>
            <a:spLocks noGrp="1"/>
          </p:cNvSpPr>
          <p:nvPr>
            <p:ph type="title"/>
          </p:nvPr>
        </p:nvSpPr>
        <p:spPr/>
        <p:txBody>
          <a:bodyPr/>
          <a:lstStyle/>
          <a:p>
            <a:r>
              <a:rPr lang="en-US" dirty="0"/>
              <a:t>Landing page, heads up</a:t>
            </a:r>
          </a:p>
        </p:txBody>
      </p:sp>
      <p:sp>
        <p:nvSpPr>
          <p:cNvPr id="3" name="Content Placeholder 2">
            <a:extLst>
              <a:ext uri="{FF2B5EF4-FFF2-40B4-BE49-F238E27FC236}">
                <a16:creationId xmlns:a16="http://schemas.microsoft.com/office/drawing/2014/main" id="{BE504040-D975-4615-B3D0-3933BA285567}"/>
              </a:ext>
            </a:extLst>
          </p:cNvPr>
          <p:cNvSpPr>
            <a:spLocks noGrp="1"/>
          </p:cNvSpPr>
          <p:nvPr>
            <p:ph idx="1"/>
          </p:nvPr>
        </p:nvSpPr>
        <p:spPr/>
        <p:txBody>
          <a:bodyPr>
            <a:normAutofit/>
          </a:bodyPr>
          <a:lstStyle/>
          <a:p>
            <a:pPr marL="285750" indent="-285750" algn="l">
              <a:buFont typeface="Arial" panose="020B0604020202020204" pitchFamily="34" charset="0"/>
              <a:buChar char="•"/>
            </a:pPr>
            <a:r>
              <a:rPr lang="en-US" dirty="0"/>
              <a:t>Terminology, consistency and precision</a:t>
            </a:r>
          </a:p>
          <a:p>
            <a:pPr marL="742950" lvl="1" indent="-285750">
              <a:buFont typeface="Arial" panose="020B0604020202020204" pitchFamily="34" charset="0"/>
              <a:buChar char="•"/>
            </a:pPr>
            <a:r>
              <a:rPr lang="en-US" sz="2800" dirty="0"/>
              <a:t>No purchase yet, it is not complete</a:t>
            </a:r>
          </a:p>
          <a:p>
            <a:pPr marL="742950" lvl="1" indent="-285750">
              <a:buFont typeface="Arial" panose="020B0604020202020204" pitchFamily="34" charset="0"/>
              <a:buChar char="•"/>
            </a:pPr>
            <a:r>
              <a:rPr lang="en-US" sz="2800" dirty="0"/>
              <a:t>No “redirect” (http 3xx), it is a navigation</a:t>
            </a:r>
          </a:p>
          <a:p>
            <a:pPr marL="285750" indent="-285750" algn="l">
              <a:buFont typeface="Arial" panose="020B0604020202020204" pitchFamily="34" charset="0"/>
              <a:buChar char="•"/>
            </a:pPr>
            <a:r>
              <a:rPr lang="en-US" dirty="0"/>
              <a:t>“Token”, many tokens, 4 of them</a:t>
            </a:r>
          </a:p>
          <a:p>
            <a:pPr marL="742950" lvl="1" indent="-285750">
              <a:buFont typeface="Arial" panose="020B0604020202020204" pitchFamily="34" charset="0"/>
              <a:buChar char="•"/>
            </a:pPr>
            <a:r>
              <a:rPr lang="en-US" sz="2800" dirty="0"/>
              <a:t>Marketplace purchase identification token</a:t>
            </a:r>
          </a:p>
          <a:p>
            <a:pPr marL="742950" lvl="1" indent="-285750">
              <a:buFont typeface="Arial" panose="020B0604020202020204" pitchFamily="34" charset="0"/>
              <a:buChar char="•"/>
            </a:pPr>
            <a:r>
              <a:rPr lang="en-US" sz="2800" dirty="0"/>
              <a:t>ID</a:t>
            </a:r>
          </a:p>
          <a:p>
            <a:pPr marL="742950" lvl="1" indent="-285750">
              <a:buFont typeface="Arial" panose="020B0604020202020204" pitchFamily="34" charset="0"/>
              <a:buChar char="•"/>
            </a:pPr>
            <a:r>
              <a:rPr lang="en-US" sz="2800" dirty="0"/>
              <a:t>Access</a:t>
            </a:r>
          </a:p>
          <a:p>
            <a:pPr marL="742950" lvl="1" indent="-285750">
              <a:buFont typeface="Arial" panose="020B0604020202020204" pitchFamily="34" charset="0"/>
              <a:buChar char="•"/>
            </a:pPr>
            <a:r>
              <a:rPr lang="en-US" sz="2800" dirty="0"/>
              <a:t>Bearer</a:t>
            </a:r>
          </a:p>
          <a:p>
            <a:pPr marL="285750" indent="-285750">
              <a:buFont typeface="Arial" panose="020B0604020202020204" pitchFamily="34" charset="0"/>
              <a:buChar char="•"/>
            </a:pPr>
            <a:r>
              <a:rPr lang="en-US" dirty="0"/>
              <a:t>Marketplace token is URL encoded</a:t>
            </a:r>
          </a:p>
        </p:txBody>
      </p:sp>
      <p:pic>
        <p:nvPicPr>
          <p:cNvPr id="4" name="Graphic 3" descr="Landing with solid fill">
            <a:extLst>
              <a:ext uri="{FF2B5EF4-FFF2-40B4-BE49-F238E27FC236}">
                <a16:creationId xmlns:a16="http://schemas.microsoft.com/office/drawing/2014/main" id="{E83C10C6-7EDF-4DC2-B431-44091F91B2D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051517" y="113506"/>
            <a:ext cx="1828800" cy="1828800"/>
          </a:xfrm>
          <a:prstGeom prst="rect">
            <a:avLst/>
          </a:prstGeom>
        </p:spPr>
      </p:pic>
    </p:spTree>
    <p:extLst>
      <p:ext uri="{BB962C8B-B14F-4D97-AF65-F5344CB8AC3E}">
        <p14:creationId xmlns:p14="http://schemas.microsoft.com/office/powerpoint/2010/main" val="21499614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DAD045-FE88-4A9F-97DD-5FF2C4E40E39}"/>
              </a:ext>
            </a:extLst>
          </p:cNvPr>
          <p:cNvSpPr>
            <a:spLocks noGrp="1"/>
          </p:cNvSpPr>
          <p:nvPr>
            <p:ph type="title"/>
          </p:nvPr>
        </p:nvSpPr>
        <p:spPr/>
        <p:txBody>
          <a:bodyPr/>
          <a:lstStyle/>
          <a:p>
            <a:r>
              <a:rPr lang="en-US" dirty="0"/>
              <a:t>Demo – landing page</a:t>
            </a:r>
          </a:p>
        </p:txBody>
      </p:sp>
      <p:pic>
        <p:nvPicPr>
          <p:cNvPr id="4" name="Graphic 3" descr="Landing with solid fill">
            <a:extLst>
              <a:ext uri="{FF2B5EF4-FFF2-40B4-BE49-F238E27FC236}">
                <a16:creationId xmlns:a16="http://schemas.microsoft.com/office/drawing/2014/main" id="{BF006BFA-672C-47F8-BB68-680092A8770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615320" y="1690688"/>
            <a:ext cx="4596582" cy="4596582"/>
          </a:xfrm>
          <a:prstGeom prst="rect">
            <a:avLst/>
          </a:prstGeom>
        </p:spPr>
      </p:pic>
    </p:spTree>
    <p:extLst>
      <p:ext uri="{BB962C8B-B14F-4D97-AF65-F5344CB8AC3E}">
        <p14:creationId xmlns:p14="http://schemas.microsoft.com/office/powerpoint/2010/main" val="19053009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0709F-E4E8-4FBE-A927-9DB1FFB8156D}"/>
              </a:ext>
            </a:extLst>
          </p:cNvPr>
          <p:cNvSpPr>
            <a:spLocks noGrp="1"/>
          </p:cNvSpPr>
          <p:nvPr>
            <p:ph type="title"/>
          </p:nvPr>
        </p:nvSpPr>
        <p:spPr/>
        <p:txBody>
          <a:bodyPr/>
          <a:lstStyle/>
          <a:p>
            <a:r>
              <a:rPr lang="en-US" dirty="0"/>
              <a:t>Webhook</a:t>
            </a:r>
          </a:p>
        </p:txBody>
      </p:sp>
      <p:sp>
        <p:nvSpPr>
          <p:cNvPr id="5" name="Content Placeholder 4">
            <a:extLst>
              <a:ext uri="{FF2B5EF4-FFF2-40B4-BE49-F238E27FC236}">
                <a16:creationId xmlns:a16="http://schemas.microsoft.com/office/drawing/2014/main" id="{3D85674D-1E67-4981-BB82-DC9490BE2F69}"/>
              </a:ext>
            </a:extLst>
          </p:cNvPr>
          <p:cNvSpPr>
            <a:spLocks noGrp="1"/>
          </p:cNvSpPr>
          <p:nvPr>
            <p:ph idx="1"/>
          </p:nvPr>
        </p:nvSpPr>
        <p:spPr/>
        <p:txBody>
          <a:bodyPr/>
          <a:lstStyle/>
          <a:p>
            <a:r>
              <a:rPr lang="en-US" dirty="0"/>
              <a:t>Receives notifications from commercial marketplace</a:t>
            </a:r>
          </a:p>
          <a:p>
            <a:r>
              <a:rPr lang="en-US" dirty="0"/>
              <a:t>Only place to off-board, re-provision resources for a customer</a:t>
            </a:r>
          </a:p>
          <a:p>
            <a:r>
              <a:rPr lang="en-US" dirty="0"/>
              <a:t>Only place for rejecting a plan conversion – you have 60 seconds</a:t>
            </a:r>
          </a:p>
          <a:p>
            <a:r>
              <a:rPr lang="en-US" dirty="0"/>
              <a:t>Not protected</a:t>
            </a:r>
          </a:p>
          <a:p>
            <a:r>
              <a:rPr lang="en-US" dirty="0"/>
              <a:t>Needs to be operational 24/7</a:t>
            </a:r>
          </a:p>
        </p:txBody>
      </p:sp>
      <p:pic>
        <p:nvPicPr>
          <p:cNvPr id="4" name="Graphic 3" descr="Fishing with solid fill">
            <a:extLst>
              <a:ext uri="{FF2B5EF4-FFF2-40B4-BE49-F238E27FC236}">
                <a16:creationId xmlns:a16="http://schemas.microsoft.com/office/drawing/2014/main" id="{05A6E642-8D7B-41E0-9345-E9B22BF420D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845040" y="113506"/>
            <a:ext cx="1828800" cy="1828800"/>
          </a:xfrm>
          <a:prstGeom prst="rect">
            <a:avLst/>
          </a:prstGeom>
        </p:spPr>
      </p:pic>
    </p:spTree>
    <p:extLst>
      <p:ext uri="{BB962C8B-B14F-4D97-AF65-F5344CB8AC3E}">
        <p14:creationId xmlns:p14="http://schemas.microsoft.com/office/powerpoint/2010/main" val="16856381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B9E542-12BE-4E46-9519-9CD5984A0594}"/>
              </a:ext>
            </a:extLst>
          </p:cNvPr>
          <p:cNvSpPr>
            <a:spLocks noGrp="1"/>
          </p:cNvSpPr>
          <p:nvPr>
            <p:ph type="title"/>
          </p:nvPr>
        </p:nvSpPr>
        <p:spPr/>
        <p:txBody>
          <a:bodyPr/>
          <a:lstStyle/>
          <a:p>
            <a:r>
              <a:rPr lang="en-US" dirty="0"/>
              <a:t>Webhook, protocol</a:t>
            </a:r>
          </a:p>
        </p:txBody>
      </p:sp>
      <p:sp>
        <p:nvSpPr>
          <p:cNvPr id="3" name="Content Placeholder 2">
            <a:extLst>
              <a:ext uri="{FF2B5EF4-FFF2-40B4-BE49-F238E27FC236}">
                <a16:creationId xmlns:a16="http://schemas.microsoft.com/office/drawing/2014/main" id="{DA6B0DAC-D46C-432C-A268-6DA04BFB69FB}"/>
              </a:ext>
            </a:extLst>
          </p:cNvPr>
          <p:cNvSpPr>
            <a:spLocks noGrp="1"/>
          </p:cNvSpPr>
          <p:nvPr>
            <p:ph idx="1"/>
          </p:nvPr>
        </p:nvSpPr>
        <p:spPr/>
        <p:txBody>
          <a:bodyPr/>
          <a:lstStyle/>
          <a:p>
            <a:pPr marL="514350" indent="-514350">
              <a:buFont typeface="+mj-lt"/>
              <a:buAutoNum type="arabicPeriod"/>
            </a:pPr>
            <a:r>
              <a:rPr lang="en-US" dirty="0"/>
              <a:t>Validate bearer token</a:t>
            </a:r>
          </a:p>
          <a:p>
            <a:pPr marL="514350" indent="-514350">
              <a:buFont typeface="+mj-lt"/>
              <a:buAutoNum type="arabicPeriod"/>
            </a:pPr>
            <a:r>
              <a:rPr lang="en-US" dirty="0"/>
              <a:t>Get the operation id from the payload</a:t>
            </a:r>
          </a:p>
          <a:p>
            <a:pPr marL="514350" indent="-514350">
              <a:buFont typeface="+mj-lt"/>
              <a:buAutoNum type="arabicPeriod"/>
            </a:pPr>
            <a:r>
              <a:rPr lang="en-US" dirty="0"/>
              <a:t>Call GET for the operation to receive the latest status</a:t>
            </a:r>
          </a:p>
          <a:p>
            <a:pPr marL="514350" indent="-514350">
              <a:buFont typeface="+mj-lt"/>
              <a:buAutoNum type="arabicPeriod"/>
            </a:pPr>
            <a:r>
              <a:rPr lang="en-US" dirty="0"/>
              <a:t>Send a PATCH with status “Failure” only to reject plan change (NACK) within 60 minutes</a:t>
            </a:r>
          </a:p>
          <a:p>
            <a:pPr marL="514350" indent="-514350">
              <a:buFont typeface="+mj-lt"/>
              <a:buAutoNum type="arabicPeriod"/>
            </a:pPr>
            <a:r>
              <a:rPr lang="en-US" dirty="0"/>
              <a:t>If no ACK is sent, it is assumed</a:t>
            </a:r>
          </a:p>
          <a:p>
            <a:pPr marL="514350" indent="-514350">
              <a:buFont typeface="+mj-lt"/>
              <a:buAutoNum type="arabicPeriod"/>
            </a:pPr>
            <a:r>
              <a:rPr lang="en-US" dirty="0"/>
              <a:t>Branch by “action” value, considering the “status” value</a:t>
            </a:r>
          </a:p>
          <a:p>
            <a:endParaRPr lang="en-US" dirty="0"/>
          </a:p>
        </p:txBody>
      </p:sp>
      <p:pic>
        <p:nvPicPr>
          <p:cNvPr id="4" name="Graphic 3" descr="Fishing with solid fill">
            <a:extLst>
              <a:ext uri="{FF2B5EF4-FFF2-40B4-BE49-F238E27FC236}">
                <a16:creationId xmlns:a16="http://schemas.microsoft.com/office/drawing/2014/main" id="{4B008B87-1954-47CD-AF46-30549540367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968927" y="113506"/>
            <a:ext cx="1828800" cy="1828800"/>
          </a:xfrm>
          <a:prstGeom prst="rect">
            <a:avLst/>
          </a:prstGeom>
        </p:spPr>
      </p:pic>
    </p:spTree>
    <p:extLst>
      <p:ext uri="{BB962C8B-B14F-4D97-AF65-F5344CB8AC3E}">
        <p14:creationId xmlns:p14="http://schemas.microsoft.com/office/powerpoint/2010/main" val="1748520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282024-E9B9-4B4D-A19C-BA98AF67C302}"/>
              </a:ext>
            </a:extLst>
          </p:cNvPr>
          <p:cNvSpPr>
            <a:spLocks noGrp="1"/>
          </p:cNvSpPr>
          <p:nvPr>
            <p:ph type="title"/>
          </p:nvPr>
        </p:nvSpPr>
        <p:spPr/>
        <p:txBody>
          <a:bodyPr/>
          <a:lstStyle/>
          <a:p>
            <a:r>
              <a:rPr lang="en-US" dirty="0"/>
              <a:t>Validating the token</a:t>
            </a:r>
          </a:p>
        </p:txBody>
      </p:sp>
      <p:sp>
        <p:nvSpPr>
          <p:cNvPr id="3" name="Content Placeholder 2">
            <a:extLst>
              <a:ext uri="{FF2B5EF4-FFF2-40B4-BE49-F238E27FC236}">
                <a16:creationId xmlns:a16="http://schemas.microsoft.com/office/drawing/2014/main" id="{938AE2FA-980D-483F-B68F-4A905E0A5533}"/>
              </a:ext>
            </a:extLst>
          </p:cNvPr>
          <p:cNvSpPr>
            <a:spLocks noGrp="1"/>
          </p:cNvSpPr>
          <p:nvPr>
            <p:ph idx="1"/>
          </p:nvPr>
        </p:nvSpPr>
        <p:spPr/>
        <p:txBody>
          <a:bodyPr/>
          <a:lstStyle/>
          <a:p>
            <a:r>
              <a:rPr lang="en-US" dirty="0"/>
              <a:t>Get the signing token from the discovery endpoint</a:t>
            </a:r>
          </a:p>
          <a:p>
            <a:r>
              <a:rPr lang="en-US" dirty="0"/>
              <a:t>Validate</a:t>
            </a:r>
          </a:p>
          <a:p>
            <a:pPr lvl="1"/>
            <a:r>
              <a:rPr lang="en-US" dirty="0"/>
              <a:t>Signing token</a:t>
            </a:r>
          </a:p>
          <a:p>
            <a:pPr lvl="1"/>
            <a:r>
              <a:rPr lang="en-US" dirty="0"/>
              <a:t>Claim: </a:t>
            </a:r>
            <a:r>
              <a:rPr lang="en-US" dirty="0" err="1"/>
              <a:t>tid</a:t>
            </a:r>
            <a:r>
              <a:rPr lang="en-US" dirty="0"/>
              <a:t>, value,  API client’s tenant ID</a:t>
            </a:r>
          </a:p>
          <a:p>
            <a:pPr lvl="1"/>
            <a:r>
              <a:rPr lang="en-US" dirty="0"/>
              <a:t>Claim: </a:t>
            </a:r>
            <a:r>
              <a:rPr lang="en-US" dirty="0" err="1"/>
              <a:t>aud</a:t>
            </a:r>
            <a:r>
              <a:rPr lang="en-US" dirty="0"/>
              <a:t>, value API client’s app ID</a:t>
            </a:r>
          </a:p>
          <a:p>
            <a:pPr lvl="1"/>
            <a:r>
              <a:rPr lang="en-US" dirty="0"/>
              <a:t>Claim: </a:t>
            </a:r>
            <a:r>
              <a:rPr lang="en-US" dirty="0" err="1"/>
              <a:t>appid</a:t>
            </a:r>
            <a:r>
              <a:rPr lang="en-US" dirty="0"/>
              <a:t>, well known resource ID of the marketplace API (20e940b3-4c77-4b0b-9a53-9e16a1b010a7)</a:t>
            </a:r>
          </a:p>
        </p:txBody>
      </p:sp>
      <p:pic>
        <p:nvPicPr>
          <p:cNvPr id="4" name="Graphic 3" descr="Fishing with solid fill">
            <a:extLst>
              <a:ext uri="{FF2B5EF4-FFF2-40B4-BE49-F238E27FC236}">
                <a16:creationId xmlns:a16="http://schemas.microsoft.com/office/drawing/2014/main" id="{9901E4EF-49D4-48E1-BD79-C054EE29416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968927" y="113506"/>
            <a:ext cx="1828800" cy="1828800"/>
          </a:xfrm>
          <a:prstGeom prst="rect">
            <a:avLst/>
          </a:prstGeom>
        </p:spPr>
      </p:pic>
    </p:spTree>
    <p:extLst>
      <p:ext uri="{BB962C8B-B14F-4D97-AF65-F5344CB8AC3E}">
        <p14:creationId xmlns:p14="http://schemas.microsoft.com/office/powerpoint/2010/main" val="13497860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45EEEC-F0EA-4BC3-94BE-FB37B9F32DBC}"/>
              </a:ext>
            </a:extLst>
          </p:cNvPr>
          <p:cNvSpPr>
            <a:spLocks noGrp="1"/>
          </p:cNvSpPr>
          <p:nvPr>
            <p:ph type="title"/>
          </p:nvPr>
        </p:nvSpPr>
        <p:spPr/>
        <p:txBody>
          <a:bodyPr/>
          <a:lstStyle/>
          <a:p>
            <a:r>
              <a:rPr lang="en-US" dirty="0"/>
              <a:t>Demo - webhook</a:t>
            </a:r>
          </a:p>
        </p:txBody>
      </p:sp>
      <p:pic>
        <p:nvPicPr>
          <p:cNvPr id="6" name="Graphic 5" descr="Fishing with solid fill">
            <a:extLst>
              <a:ext uri="{FF2B5EF4-FFF2-40B4-BE49-F238E27FC236}">
                <a16:creationId xmlns:a16="http://schemas.microsoft.com/office/drawing/2014/main" id="{D358B05F-83AC-490A-B7BF-73F02E4C807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388373" y="1215475"/>
            <a:ext cx="5091319" cy="5091319"/>
          </a:xfrm>
          <a:prstGeom prst="rect">
            <a:avLst/>
          </a:prstGeom>
        </p:spPr>
      </p:pic>
    </p:spTree>
    <p:extLst>
      <p:ext uri="{BB962C8B-B14F-4D97-AF65-F5344CB8AC3E}">
        <p14:creationId xmlns:p14="http://schemas.microsoft.com/office/powerpoint/2010/main" val="24249616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7BED3D-FEDF-45B7-A2E7-429F17484999}"/>
              </a:ext>
            </a:extLst>
          </p:cNvPr>
          <p:cNvSpPr>
            <a:spLocks noGrp="1"/>
          </p:cNvSpPr>
          <p:nvPr>
            <p:ph type="title"/>
          </p:nvPr>
        </p:nvSpPr>
        <p:spPr/>
        <p:txBody>
          <a:bodyPr/>
          <a:lstStyle/>
          <a:p>
            <a:r>
              <a:rPr lang="en-US" dirty="0"/>
              <a:t>AAD, revisited</a:t>
            </a:r>
          </a:p>
        </p:txBody>
      </p:sp>
      <p:sp>
        <p:nvSpPr>
          <p:cNvPr id="3" name="Content Placeholder 2">
            <a:extLst>
              <a:ext uri="{FF2B5EF4-FFF2-40B4-BE49-F238E27FC236}">
                <a16:creationId xmlns:a16="http://schemas.microsoft.com/office/drawing/2014/main" id="{EE19BDB6-7794-4AA0-B0FA-1212652729BA}"/>
              </a:ext>
            </a:extLst>
          </p:cNvPr>
          <p:cNvSpPr>
            <a:spLocks noGrp="1"/>
          </p:cNvSpPr>
          <p:nvPr>
            <p:ph idx="1"/>
          </p:nvPr>
        </p:nvSpPr>
        <p:spPr/>
        <p:txBody>
          <a:bodyPr/>
          <a:lstStyle/>
          <a:p>
            <a:r>
              <a:rPr lang="en-US" dirty="0"/>
              <a:t>Landing page</a:t>
            </a:r>
          </a:p>
          <a:p>
            <a:pPr lvl="1"/>
            <a:r>
              <a:rPr lang="en-US" dirty="0"/>
              <a:t>Multi-tenant app registration</a:t>
            </a:r>
          </a:p>
          <a:p>
            <a:pPr lvl="1"/>
            <a:r>
              <a:rPr lang="en-US" dirty="0"/>
              <a:t>SSO is a requirement</a:t>
            </a:r>
          </a:p>
          <a:p>
            <a:pPr lvl="1"/>
            <a:r>
              <a:rPr lang="en-US" dirty="0"/>
              <a:t>Use “</a:t>
            </a:r>
            <a:r>
              <a:rPr lang="en-US" dirty="0" err="1"/>
              <a:t>User.Read</a:t>
            </a:r>
            <a:r>
              <a:rPr lang="en-US" dirty="0"/>
              <a:t>” for Graph API</a:t>
            </a:r>
          </a:p>
          <a:p>
            <a:pPr lvl="1"/>
            <a:r>
              <a:rPr lang="en-US" dirty="0"/>
              <a:t>Only for the buying user, end users, any IP</a:t>
            </a:r>
          </a:p>
          <a:p>
            <a:r>
              <a:rPr lang="en-US" dirty="0"/>
              <a:t>Calling the marketplace API</a:t>
            </a:r>
          </a:p>
          <a:p>
            <a:pPr lvl="1"/>
            <a:r>
              <a:rPr lang="en-US" dirty="0"/>
              <a:t>Single tenant app registration</a:t>
            </a:r>
          </a:p>
          <a:p>
            <a:pPr lvl="1"/>
            <a:r>
              <a:rPr lang="en-US" dirty="0"/>
              <a:t>Use one per environment/team</a:t>
            </a:r>
          </a:p>
          <a:p>
            <a:r>
              <a:rPr lang="en-US" dirty="0"/>
              <a:t>Validating the access token on webhook</a:t>
            </a:r>
          </a:p>
          <a:p>
            <a:pPr lvl="1"/>
            <a:endParaRPr lang="en-US" dirty="0"/>
          </a:p>
        </p:txBody>
      </p:sp>
    </p:spTree>
    <p:extLst>
      <p:ext uri="{BB962C8B-B14F-4D97-AF65-F5344CB8AC3E}">
        <p14:creationId xmlns:p14="http://schemas.microsoft.com/office/powerpoint/2010/main" val="25454674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D71BA9-8630-41A4-A81E-41EA82DEC2EF}"/>
              </a:ext>
            </a:extLst>
          </p:cNvPr>
          <p:cNvSpPr>
            <a:spLocks noGrp="1"/>
          </p:cNvSpPr>
          <p:nvPr>
            <p:ph type="title"/>
          </p:nvPr>
        </p:nvSpPr>
        <p:spPr/>
        <p:txBody>
          <a:bodyPr/>
          <a:lstStyle/>
          <a:p>
            <a:r>
              <a:rPr lang="en-US" dirty="0"/>
              <a:t>Architecture choices</a:t>
            </a:r>
          </a:p>
        </p:txBody>
      </p:sp>
      <p:sp>
        <p:nvSpPr>
          <p:cNvPr id="3" name="Rectangle 2">
            <a:extLst>
              <a:ext uri="{FF2B5EF4-FFF2-40B4-BE49-F238E27FC236}">
                <a16:creationId xmlns:a16="http://schemas.microsoft.com/office/drawing/2014/main" id="{2C1D15DB-E16E-4550-8574-5EEF519D291E}"/>
              </a:ext>
            </a:extLst>
          </p:cNvPr>
          <p:cNvSpPr/>
          <p:nvPr/>
        </p:nvSpPr>
        <p:spPr>
          <a:xfrm>
            <a:off x="578498" y="1772816"/>
            <a:ext cx="1138335" cy="83975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Marketplace</a:t>
            </a:r>
          </a:p>
        </p:txBody>
      </p:sp>
      <p:sp>
        <p:nvSpPr>
          <p:cNvPr id="4" name="Rectangle: Rounded Corners 3">
            <a:extLst>
              <a:ext uri="{FF2B5EF4-FFF2-40B4-BE49-F238E27FC236}">
                <a16:creationId xmlns:a16="http://schemas.microsoft.com/office/drawing/2014/main" id="{9C3F3BD2-7AAC-425B-AF59-C97B10326EF0}"/>
              </a:ext>
            </a:extLst>
          </p:cNvPr>
          <p:cNvSpPr/>
          <p:nvPr/>
        </p:nvSpPr>
        <p:spPr>
          <a:xfrm>
            <a:off x="2102498" y="1684467"/>
            <a:ext cx="2867609" cy="1710613"/>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lang="en-US" sz="1400" dirty="0"/>
              <a:t>Publisher</a:t>
            </a:r>
          </a:p>
        </p:txBody>
      </p:sp>
      <p:sp>
        <p:nvSpPr>
          <p:cNvPr id="5" name="Rectangle 4">
            <a:extLst>
              <a:ext uri="{FF2B5EF4-FFF2-40B4-BE49-F238E27FC236}">
                <a16:creationId xmlns:a16="http://schemas.microsoft.com/office/drawing/2014/main" id="{15F239D9-157E-47F9-B084-063658601DB9}"/>
              </a:ext>
            </a:extLst>
          </p:cNvPr>
          <p:cNvSpPr/>
          <p:nvPr/>
        </p:nvSpPr>
        <p:spPr>
          <a:xfrm>
            <a:off x="2324100" y="1903444"/>
            <a:ext cx="1184988" cy="57849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Subscription management</a:t>
            </a:r>
          </a:p>
        </p:txBody>
      </p:sp>
      <p:sp>
        <p:nvSpPr>
          <p:cNvPr id="6" name="Rectangle 5">
            <a:extLst>
              <a:ext uri="{FF2B5EF4-FFF2-40B4-BE49-F238E27FC236}">
                <a16:creationId xmlns:a16="http://schemas.microsoft.com/office/drawing/2014/main" id="{3592D41C-C1A5-40FC-B8E2-2E1433BD12C2}"/>
              </a:ext>
            </a:extLst>
          </p:cNvPr>
          <p:cNvSpPr/>
          <p:nvPr/>
        </p:nvSpPr>
        <p:spPr>
          <a:xfrm>
            <a:off x="3652157" y="1903444"/>
            <a:ext cx="1184988" cy="57849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Solution</a:t>
            </a:r>
          </a:p>
        </p:txBody>
      </p:sp>
      <p:sp>
        <p:nvSpPr>
          <p:cNvPr id="7" name="Flowchart: Magnetic Disk 6">
            <a:extLst>
              <a:ext uri="{FF2B5EF4-FFF2-40B4-BE49-F238E27FC236}">
                <a16:creationId xmlns:a16="http://schemas.microsoft.com/office/drawing/2014/main" id="{7F46A2EB-9469-4C8B-AF30-A23F4536F84A}"/>
              </a:ext>
            </a:extLst>
          </p:cNvPr>
          <p:cNvSpPr/>
          <p:nvPr/>
        </p:nvSpPr>
        <p:spPr>
          <a:xfrm>
            <a:off x="3321698" y="2612571"/>
            <a:ext cx="373224" cy="397459"/>
          </a:xfrm>
          <a:prstGeom prst="flowChartMagneticDisk">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8" name="TextBox 7">
            <a:extLst>
              <a:ext uri="{FF2B5EF4-FFF2-40B4-BE49-F238E27FC236}">
                <a16:creationId xmlns:a16="http://schemas.microsoft.com/office/drawing/2014/main" id="{244631E2-E45F-419A-8726-CE1ECA3BBE38}"/>
              </a:ext>
            </a:extLst>
          </p:cNvPr>
          <p:cNvSpPr txBox="1"/>
          <p:nvPr/>
        </p:nvSpPr>
        <p:spPr>
          <a:xfrm>
            <a:off x="3136673" y="2702253"/>
            <a:ext cx="799258" cy="307777"/>
          </a:xfrm>
          <a:prstGeom prst="rect">
            <a:avLst/>
          </a:prstGeom>
          <a:noFill/>
        </p:spPr>
        <p:txBody>
          <a:bodyPr wrap="none" rtlCol="0">
            <a:spAutoFit/>
          </a:bodyPr>
          <a:lstStyle/>
          <a:p>
            <a:pPr algn="l"/>
            <a:r>
              <a:rPr lang="en-US" sz="1400" dirty="0"/>
              <a:t>Backend</a:t>
            </a:r>
          </a:p>
        </p:txBody>
      </p:sp>
      <p:cxnSp>
        <p:nvCxnSpPr>
          <p:cNvPr id="10" name="Connector: Elbow 9">
            <a:extLst>
              <a:ext uri="{FF2B5EF4-FFF2-40B4-BE49-F238E27FC236}">
                <a16:creationId xmlns:a16="http://schemas.microsoft.com/office/drawing/2014/main" id="{CE948F3E-A17D-4B0E-917F-692E7462888A}"/>
              </a:ext>
            </a:extLst>
          </p:cNvPr>
          <p:cNvCxnSpPr>
            <a:cxnSpLocks/>
            <a:stCxn id="5" idx="2"/>
          </p:cNvCxnSpPr>
          <p:nvPr/>
        </p:nvCxnSpPr>
        <p:spPr>
          <a:xfrm rot="16200000" flipH="1">
            <a:off x="3008991" y="2389545"/>
            <a:ext cx="220313" cy="405106"/>
          </a:xfrm>
          <a:prstGeom prst="bentConnector2">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3" name="Connector: Elbow 12">
            <a:extLst>
              <a:ext uri="{FF2B5EF4-FFF2-40B4-BE49-F238E27FC236}">
                <a16:creationId xmlns:a16="http://schemas.microsoft.com/office/drawing/2014/main" id="{A98B87A9-247A-4A53-9CA5-14BDFB8440BC}"/>
              </a:ext>
            </a:extLst>
          </p:cNvPr>
          <p:cNvCxnSpPr>
            <a:cxnSpLocks/>
            <a:stCxn id="6" idx="2"/>
          </p:cNvCxnSpPr>
          <p:nvPr/>
        </p:nvCxnSpPr>
        <p:spPr>
          <a:xfrm rot="5400000">
            <a:off x="3869631" y="2319678"/>
            <a:ext cx="212756" cy="537285"/>
          </a:xfrm>
          <a:prstGeom prst="bentConnector2">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C8D84DD9-AD7E-49EE-B150-D838E93513CD}"/>
              </a:ext>
            </a:extLst>
          </p:cNvPr>
          <p:cNvSpPr/>
          <p:nvPr/>
        </p:nvSpPr>
        <p:spPr>
          <a:xfrm>
            <a:off x="6004282" y="1714983"/>
            <a:ext cx="1138335" cy="83975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Marketplace</a:t>
            </a:r>
          </a:p>
        </p:txBody>
      </p:sp>
      <p:sp>
        <p:nvSpPr>
          <p:cNvPr id="17" name="Rectangle: Rounded Corners 16">
            <a:extLst>
              <a:ext uri="{FF2B5EF4-FFF2-40B4-BE49-F238E27FC236}">
                <a16:creationId xmlns:a16="http://schemas.microsoft.com/office/drawing/2014/main" id="{B51B3FDB-87FB-4D5A-94F3-148B2642B369}"/>
              </a:ext>
            </a:extLst>
          </p:cNvPr>
          <p:cNvSpPr/>
          <p:nvPr/>
        </p:nvSpPr>
        <p:spPr>
          <a:xfrm>
            <a:off x="7528282" y="1626634"/>
            <a:ext cx="2867609" cy="1710613"/>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lang="en-US" sz="1400" dirty="0"/>
              <a:t>Publisher</a:t>
            </a:r>
          </a:p>
        </p:txBody>
      </p:sp>
      <p:sp>
        <p:nvSpPr>
          <p:cNvPr id="19" name="Rectangle 18">
            <a:extLst>
              <a:ext uri="{FF2B5EF4-FFF2-40B4-BE49-F238E27FC236}">
                <a16:creationId xmlns:a16="http://schemas.microsoft.com/office/drawing/2014/main" id="{11108549-89DA-4C25-B904-59389DC08F32}"/>
              </a:ext>
            </a:extLst>
          </p:cNvPr>
          <p:cNvSpPr/>
          <p:nvPr/>
        </p:nvSpPr>
        <p:spPr>
          <a:xfrm>
            <a:off x="7896063" y="1935469"/>
            <a:ext cx="2115719" cy="57849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Solution with subscription management integrated</a:t>
            </a:r>
          </a:p>
        </p:txBody>
      </p:sp>
      <p:cxnSp>
        <p:nvCxnSpPr>
          <p:cNvPr id="27" name="Straight Connector 26">
            <a:extLst>
              <a:ext uri="{FF2B5EF4-FFF2-40B4-BE49-F238E27FC236}">
                <a16:creationId xmlns:a16="http://schemas.microsoft.com/office/drawing/2014/main" id="{D2027932-7AEB-4D10-BC1E-F90EBBAC1F94}"/>
              </a:ext>
            </a:extLst>
          </p:cNvPr>
          <p:cNvCxnSpPr/>
          <p:nvPr/>
        </p:nvCxnSpPr>
        <p:spPr>
          <a:xfrm>
            <a:off x="55984" y="3906416"/>
            <a:ext cx="12005387" cy="0"/>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90E18D4E-AB0A-4C8B-AB80-307F11EFAD15}"/>
              </a:ext>
            </a:extLst>
          </p:cNvPr>
          <p:cNvSpPr txBox="1"/>
          <p:nvPr/>
        </p:nvSpPr>
        <p:spPr>
          <a:xfrm>
            <a:off x="3051970" y="3496859"/>
            <a:ext cx="968663" cy="307777"/>
          </a:xfrm>
          <a:prstGeom prst="rect">
            <a:avLst/>
          </a:prstGeom>
          <a:noFill/>
        </p:spPr>
        <p:txBody>
          <a:bodyPr wrap="none" rtlCol="0">
            <a:spAutoFit/>
          </a:bodyPr>
          <a:lstStyle/>
          <a:p>
            <a:pPr algn="l"/>
            <a:r>
              <a:rPr lang="en-US" sz="1400" dirty="0"/>
              <a:t>Decoupled</a:t>
            </a:r>
          </a:p>
        </p:txBody>
      </p:sp>
      <p:sp>
        <p:nvSpPr>
          <p:cNvPr id="29" name="TextBox 28">
            <a:extLst>
              <a:ext uri="{FF2B5EF4-FFF2-40B4-BE49-F238E27FC236}">
                <a16:creationId xmlns:a16="http://schemas.microsoft.com/office/drawing/2014/main" id="{1F08212F-EC92-47AF-8033-99A92118FAD6}"/>
              </a:ext>
            </a:extLst>
          </p:cNvPr>
          <p:cNvSpPr txBox="1"/>
          <p:nvPr/>
        </p:nvSpPr>
        <p:spPr>
          <a:xfrm>
            <a:off x="8301296" y="3428139"/>
            <a:ext cx="1321580" cy="307777"/>
          </a:xfrm>
          <a:prstGeom prst="rect">
            <a:avLst/>
          </a:prstGeom>
          <a:noFill/>
        </p:spPr>
        <p:txBody>
          <a:bodyPr wrap="none" rtlCol="0">
            <a:spAutoFit/>
          </a:bodyPr>
          <a:lstStyle/>
          <a:p>
            <a:pPr algn="l"/>
            <a:r>
              <a:rPr lang="en-US" sz="1400" dirty="0"/>
              <a:t>Fully integrated</a:t>
            </a:r>
          </a:p>
        </p:txBody>
      </p:sp>
      <p:cxnSp>
        <p:nvCxnSpPr>
          <p:cNvPr id="30" name="Straight Connector 29">
            <a:extLst>
              <a:ext uri="{FF2B5EF4-FFF2-40B4-BE49-F238E27FC236}">
                <a16:creationId xmlns:a16="http://schemas.microsoft.com/office/drawing/2014/main" id="{27A3B1A7-BA49-4C8F-B91E-0921ADFCFCBF}"/>
              </a:ext>
            </a:extLst>
          </p:cNvPr>
          <p:cNvCxnSpPr>
            <a:cxnSpLocks/>
          </p:cNvCxnSpPr>
          <p:nvPr/>
        </p:nvCxnSpPr>
        <p:spPr>
          <a:xfrm>
            <a:off x="1594085" y="4475586"/>
            <a:ext cx="0" cy="1757263"/>
          </a:xfrm>
          <a:prstGeom prst="line">
            <a:avLst/>
          </a:prstGeom>
          <a:ln w="1905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37ADC2BE-46ED-4809-B5B7-02693E853634}"/>
              </a:ext>
            </a:extLst>
          </p:cNvPr>
          <p:cNvSpPr txBox="1"/>
          <p:nvPr/>
        </p:nvSpPr>
        <p:spPr>
          <a:xfrm>
            <a:off x="1043453" y="4167809"/>
            <a:ext cx="1101264" cy="307777"/>
          </a:xfrm>
          <a:prstGeom prst="rect">
            <a:avLst/>
          </a:prstGeom>
          <a:noFill/>
        </p:spPr>
        <p:txBody>
          <a:bodyPr wrap="square" rtlCol="0">
            <a:spAutoFit/>
          </a:bodyPr>
          <a:lstStyle/>
          <a:p>
            <a:pPr algn="l"/>
            <a:r>
              <a:rPr lang="en-US" sz="1400" dirty="0"/>
              <a:t>Marketplace</a:t>
            </a:r>
          </a:p>
        </p:txBody>
      </p:sp>
      <p:cxnSp>
        <p:nvCxnSpPr>
          <p:cNvPr id="32" name="Straight Connector 31">
            <a:extLst>
              <a:ext uri="{FF2B5EF4-FFF2-40B4-BE49-F238E27FC236}">
                <a16:creationId xmlns:a16="http://schemas.microsoft.com/office/drawing/2014/main" id="{D817666D-21C6-4A50-9080-EAD15B7F61D9}"/>
              </a:ext>
            </a:extLst>
          </p:cNvPr>
          <p:cNvCxnSpPr>
            <a:cxnSpLocks/>
          </p:cNvCxnSpPr>
          <p:nvPr/>
        </p:nvCxnSpPr>
        <p:spPr>
          <a:xfrm>
            <a:off x="3214497" y="4475586"/>
            <a:ext cx="13570" cy="1757263"/>
          </a:xfrm>
          <a:prstGeom prst="line">
            <a:avLst/>
          </a:prstGeom>
          <a:ln w="1905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A8802BB3-2CA5-40BA-94D5-0392BBE78126}"/>
              </a:ext>
            </a:extLst>
          </p:cNvPr>
          <p:cNvSpPr txBox="1"/>
          <p:nvPr/>
        </p:nvSpPr>
        <p:spPr>
          <a:xfrm>
            <a:off x="2780724" y="4167809"/>
            <a:ext cx="867545" cy="307777"/>
          </a:xfrm>
          <a:prstGeom prst="rect">
            <a:avLst/>
          </a:prstGeom>
          <a:noFill/>
        </p:spPr>
        <p:txBody>
          <a:bodyPr wrap="square" rtlCol="0">
            <a:spAutoFit/>
          </a:bodyPr>
          <a:lstStyle/>
          <a:p>
            <a:pPr algn="l"/>
            <a:r>
              <a:rPr lang="en-US" sz="1400" dirty="0"/>
              <a:t>Publisher</a:t>
            </a:r>
          </a:p>
        </p:txBody>
      </p:sp>
      <p:cxnSp>
        <p:nvCxnSpPr>
          <p:cNvPr id="34" name="Straight Arrow Connector 33">
            <a:extLst>
              <a:ext uri="{FF2B5EF4-FFF2-40B4-BE49-F238E27FC236}">
                <a16:creationId xmlns:a16="http://schemas.microsoft.com/office/drawing/2014/main" id="{8130F378-9C36-4033-AC09-DFB106C12852}"/>
              </a:ext>
            </a:extLst>
          </p:cNvPr>
          <p:cNvCxnSpPr>
            <a:cxnSpLocks/>
          </p:cNvCxnSpPr>
          <p:nvPr/>
        </p:nvCxnSpPr>
        <p:spPr>
          <a:xfrm>
            <a:off x="1594085" y="5128173"/>
            <a:ext cx="163398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CDADD792-DBBB-4CC8-8123-6640EE094E79}"/>
              </a:ext>
            </a:extLst>
          </p:cNvPr>
          <p:cNvSpPr txBox="1"/>
          <p:nvPr/>
        </p:nvSpPr>
        <p:spPr>
          <a:xfrm>
            <a:off x="883323" y="4718615"/>
            <a:ext cx="3108542" cy="307777"/>
          </a:xfrm>
          <a:prstGeom prst="rect">
            <a:avLst/>
          </a:prstGeom>
          <a:noFill/>
        </p:spPr>
        <p:txBody>
          <a:bodyPr wrap="square" rtlCol="0">
            <a:spAutoFit/>
          </a:bodyPr>
          <a:lstStyle/>
          <a:p>
            <a:pPr algn="l"/>
            <a:r>
              <a:rPr lang="en-US" sz="1400" dirty="0"/>
              <a:t>Landing page – Configure account</a:t>
            </a:r>
          </a:p>
        </p:txBody>
      </p:sp>
      <p:grpSp>
        <p:nvGrpSpPr>
          <p:cNvPr id="54" name="Group 53">
            <a:extLst>
              <a:ext uri="{FF2B5EF4-FFF2-40B4-BE49-F238E27FC236}">
                <a16:creationId xmlns:a16="http://schemas.microsoft.com/office/drawing/2014/main" id="{E5EE7E28-D626-411F-80BB-88F8402E2669}"/>
              </a:ext>
            </a:extLst>
          </p:cNvPr>
          <p:cNvGrpSpPr/>
          <p:nvPr/>
        </p:nvGrpSpPr>
        <p:grpSpPr>
          <a:xfrm>
            <a:off x="3258432" y="5345659"/>
            <a:ext cx="368271" cy="183794"/>
            <a:chOff x="989045" y="2649894"/>
            <a:chExt cx="368271" cy="183794"/>
          </a:xfrm>
        </p:grpSpPr>
        <p:cxnSp>
          <p:nvCxnSpPr>
            <p:cNvPr id="55" name="Straight Connector 54">
              <a:extLst>
                <a:ext uri="{FF2B5EF4-FFF2-40B4-BE49-F238E27FC236}">
                  <a16:creationId xmlns:a16="http://schemas.microsoft.com/office/drawing/2014/main" id="{D742EB1A-971A-45C3-BD22-376580C5F3C0}"/>
                </a:ext>
              </a:extLst>
            </p:cNvPr>
            <p:cNvCxnSpPr/>
            <p:nvPr/>
          </p:nvCxnSpPr>
          <p:spPr>
            <a:xfrm>
              <a:off x="989045" y="2649894"/>
              <a:ext cx="360784" cy="0"/>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56" name="Connector: Elbow 55">
              <a:extLst>
                <a:ext uri="{FF2B5EF4-FFF2-40B4-BE49-F238E27FC236}">
                  <a16:creationId xmlns:a16="http://schemas.microsoft.com/office/drawing/2014/main" id="{8D25248A-D31C-4A89-9559-30E00942CB13}"/>
                </a:ext>
              </a:extLst>
            </p:cNvPr>
            <p:cNvCxnSpPr>
              <a:cxnSpLocks/>
            </p:cNvCxnSpPr>
            <p:nvPr/>
          </p:nvCxnSpPr>
          <p:spPr>
            <a:xfrm rot="10800000" flipV="1">
              <a:off x="1011545" y="2652712"/>
              <a:ext cx="345771" cy="180976"/>
            </a:xfrm>
            <a:prstGeom prst="bentConnector3">
              <a:avLst>
                <a:gd name="adj1" fmla="val 179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57" name="TextBox 56">
            <a:extLst>
              <a:ext uri="{FF2B5EF4-FFF2-40B4-BE49-F238E27FC236}">
                <a16:creationId xmlns:a16="http://schemas.microsoft.com/office/drawing/2014/main" id="{244568DF-EFAD-4CDD-A654-FC63D12E86EB}"/>
              </a:ext>
            </a:extLst>
          </p:cNvPr>
          <p:cNvSpPr txBox="1"/>
          <p:nvPr/>
        </p:nvSpPr>
        <p:spPr>
          <a:xfrm>
            <a:off x="3596890" y="5026392"/>
            <a:ext cx="1295524" cy="738664"/>
          </a:xfrm>
          <a:prstGeom prst="rect">
            <a:avLst/>
          </a:prstGeom>
          <a:noFill/>
        </p:spPr>
        <p:txBody>
          <a:bodyPr wrap="square" rtlCol="0">
            <a:spAutoFit/>
          </a:bodyPr>
          <a:lstStyle/>
          <a:p>
            <a:pPr algn="l"/>
            <a:r>
              <a:rPr lang="en-US" sz="1400" dirty="0"/>
              <a:t>Automated on-onboarding - immediate</a:t>
            </a:r>
          </a:p>
        </p:txBody>
      </p:sp>
      <p:cxnSp>
        <p:nvCxnSpPr>
          <p:cNvPr id="59" name="Straight Arrow Connector 58">
            <a:extLst>
              <a:ext uri="{FF2B5EF4-FFF2-40B4-BE49-F238E27FC236}">
                <a16:creationId xmlns:a16="http://schemas.microsoft.com/office/drawing/2014/main" id="{BB62B628-4A48-4E18-AEEA-B59A1F82AE76}"/>
              </a:ext>
            </a:extLst>
          </p:cNvPr>
          <p:cNvCxnSpPr/>
          <p:nvPr/>
        </p:nvCxnSpPr>
        <p:spPr>
          <a:xfrm flipH="1">
            <a:off x="1594085" y="5921829"/>
            <a:ext cx="163398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FA39F539-AA18-458B-97CF-C4770EF9EAF2}"/>
              </a:ext>
            </a:extLst>
          </p:cNvPr>
          <p:cNvSpPr txBox="1"/>
          <p:nvPr/>
        </p:nvSpPr>
        <p:spPr>
          <a:xfrm>
            <a:off x="1993482" y="5610865"/>
            <a:ext cx="963124" cy="307777"/>
          </a:xfrm>
          <a:prstGeom prst="rect">
            <a:avLst/>
          </a:prstGeom>
          <a:noFill/>
        </p:spPr>
        <p:txBody>
          <a:bodyPr wrap="square" rtlCol="0">
            <a:spAutoFit/>
          </a:bodyPr>
          <a:lstStyle/>
          <a:p>
            <a:pPr algn="l"/>
            <a:r>
              <a:rPr lang="en-US" sz="1400" dirty="0"/>
              <a:t>Activate</a:t>
            </a:r>
          </a:p>
        </p:txBody>
      </p:sp>
      <p:cxnSp>
        <p:nvCxnSpPr>
          <p:cNvPr id="61" name="Straight Connector 60">
            <a:extLst>
              <a:ext uri="{FF2B5EF4-FFF2-40B4-BE49-F238E27FC236}">
                <a16:creationId xmlns:a16="http://schemas.microsoft.com/office/drawing/2014/main" id="{314F6A98-7FCF-4B85-8FF3-FC89A68A9D6E}"/>
              </a:ext>
            </a:extLst>
          </p:cNvPr>
          <p:cNvCxnSpPr>
            <a:cxnSpLocks/>
          </p:cNvCxnSpPr>
          <p:nvPr/>
        </p:nvCxnSpPr>
        <p:spPr>
          <a:xfrm>
            <a:off x="7506583" y="4475586"/>
            <a:ext cx="0" cy="1757263"/>
          </a:xfrm>
          <a:prstGeom prst="line">
            <a:avLst/>
          </a:prstGeom>
          <a:ln w="1905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3133CB22-A010-45AB-BBDC-0348F4AA40FF}"/>
              </a:ext>
            </a:extLst>
          </p:cNvPr>
          <p:cNvSpPr txBox="1"/>
          <p:nvPr/>
        </p:nvSpPr>
        <p:spPr>
          <a:xfrm>
            <a:off x="6955951" y="4167809"/>
            <a:ext cx="1101264" cy="307777"/>
          </a:xfrm>
          <a:prstGeom prst="rect">
            <a:avLst/>
          </a:prstGeom>
          <a:noFill/>
        </p:spPr>
        <p:txBody>
          <a:bodyPr wrap="square" rtlCol="0">
            <a:spAutoFit/>
          </a:bodyPr>
          <a:lstStyle/>
          <a:p>
            <a:pPr algn="l"/>
            <a:r>
              <a:rPr lang="en-US" sz="1400" dirty="0"/>
              <a:t>Marketplace</a:t>
            </a:r>
          </a:p>
        </p:txBody>
      </p:sp>
      <p:cxnSp>
        <p:nvCxnSpPr>
          <p:cNvPr id="63" name="Straight Connector 62">
            <a:extLst>
              <a:ext uri="{FF2B5EF4-FFF2-40B4-BE49-F238E27FC236}">
                <a16:creationId xmlns:a16="http://schemas.microsoft.com/office/drawing/2014/main" id="{AC925E13-B14C-44A2-BA10-CC6EF3F851FB}"/>
              </a:ext>
            </a:extLst>
          </p:cNvPr>
          <p:cNvCxnSpPr>
            <a:cxnSpLocks/>
          </p:cNvCxnSpPr>
          <p:nvPr/>
        </p:nvCxnSpPr>
        <p:spPr>
          <a:xfrm>
            <a:off x="9126995" y="4475586"/>
            <a:ext cx="13570" cy="1757263"/>
          </a:xfrm>
          <a:prstGeom prst="line">
            <a:avLst/>
          </a:prstGeom>
          <a:ln w="1905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84D61338-D04C-41E5-BB03-0DC50FFEE4D5}"/>
              </a:ext>
            </a:extLst>
          </p:cNvPr>
          <p:cNvSpPr txBox="1"/>
          <p:nvPr/>
        </p:nvSpPr>
        <p:spPr>
          <a:xfrm>
            <a:off x="8693222" y="4167809"/>
            <a:ext cx="867545" cy="307777"/>
          </a:xfrm>
          <a:prstGeom prst="rect">
            <a:avLst/>
          </a:prstGeom>
          <a:noFill/>
        </p:spPr>
        <p:txBody>
          <a:bodyPr wrap="square" rtlCol="0">
            <a:spAutoFit/>
          </a:bodyPr>
          <a:lstStyle/>
          <a:p>
            <a:pPr algn="l"/>
            <a:r>
              <a:rPr lang="en-US" sz="1400" dirty="0"/>
              <a:t>Publisher</a:t>
            </a:r>
          </a:p>
        </p:txBody>
      </p:sp>
      <p:cxnSp>
        <p:nvCxnSpPr>
          <p:cNvPr id="65" name="Straight Arrow Connector 64">
            <a:extLst>
              <a:ext uri="{FF2B5EF4-FFF2-40B4-BE49-F238E27FC236}">
                <a16:creationId xmlns:a16="http://schemas.microsoft.com/office/drawing/2014/main" id="{E7F9D3A8-70A3-4F67-9B81-C970A7CBA8BC}"/>
              </a:ext>
            </a:extLst>
          </p:cNvPr>
          <p:cNvCxnSpPr>
            <a:cxnSpLocks/>
          </p:cNvCxnSpPr>
          <p:nvPr/>
        </p:nvCxnSpPr>
        <p:spPr>
          <a:xfrm>
            <a:off x="7506583" y="5128173"/>
            <a:ext cx="163398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5033B190-5675-4FD9-B475-40ECB516EF66}"/>
              </a:ext>
            </a:extLst>
          </p:cNvPr>
          <p:cNvSpPr txBox="1"/>
          <p:nvPr/>
        </p:nvSpPr>
        <p:spPr>
          <a:xfrm>
            <a:off x="6795821" y="4718615"/>
            <a:ext cx="3108542" cy="307777"/>
          </a:xfrm>
          <a:prstGeom prst="rect">
            <a:avLst/>
          </a:prstGeom>
          <a:noFill/>
        </p:spPr>
        <p:txBody>
          <a:bodyPr wrap="square" rtlCol="0">
            <a:spAutoFit/>
          </a:bodyPr>
          <a:lstStyle/>
          <a:p>
            <a:pPr algn="l"/>
            <a:r>
              <a:rPr lang="en-US" sz="1400" dirty="0"/>
              <a:t>Landing page – Configure account</a:t>
            </a:r>
          </a:p>
        </p:txBody>
      </p:sp>
      <p:grpSp>
        <p:nvGrpSpPr>
          <p:cNvPr id="67" name="Group 66">
            <a:extLst>
              <a:ext uri="{FF2B5EF4-FFF2-40B4-BE49-F238E27FC236}">
                <a16:creationId xmlns:a16="http://schemas.microsoft.com/office/drawing/2014/main" id="{1E74E1FC-3B65-4397-A6FD-B8504E9D4523}"/>
              </a:ext>
            </a:extLst>
          </p:cNvPr>
          <p:cNvGrpSpPr/>
          <p:nvPr/>
        </p:nvGrpSpPr>
        <p:grpSpPr>
          <a:xfrm>
            <a:off x="9170930" y="5345659"/>
            <a:ext cx="368271" cy="183794"/>
            <a:chOff x="989045" y="2649894"/>
            <a:chExt cx="368271" cy="183794"/>
          </a:xfrm>
        </p:grpSpPr>
        <p:cxnSp>
          <p:nvCxnSpPr>
            <p:cNvPr id="68" name="Straight Connector 67">
              <a:extLst>
                <a:ext uri="{FF2B5EF4-FFF2-40B4-BE49-F238E27FC236}">
                  <a16:creationId xmlns:a16="http://schemas.microsoft.com/office/drawing/2014/main" id="{F9E90020-5CA4-4FB3-B264-BB7B6E1354D4}"/>
                </a:ext>
              </a:extLst>
            </p:cNvPr>
            <p:cNvCxnSpPr/>
            <p:nvPr/>
          </p:nvCxnSpPr>
          <p:spPr>
            <a:xfrm>
              <a:off x="989045" y="2649894"/>
              <a:ext cx="360784" cy="0"/>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69" name="Connector: Elbow 68">
              <a:extLst>
                <a:ext uri="{FF2B5EF4-FFF2-40B4-BE49-F238E27FC236}">
                  <a16:creationId xmlns:a16="http://schemas.microsoft.com/office/drawing/2014/main" id="{7C145681-A7C1-42EC-A30B-4EDDDBE99FE7}"/>
                </a:ext>
              </a:extLst>
            </p:cNvPr>
            <p:cNvCxnSpPr>
              <a:cxnSpLocks/>
            </p:cNvCxnSpPr>
            <p:nvPr/>
          </p:nvCxnSpPr>
          <p:spPr>
            <a:xfrm rot="10800000" flipV="1">
              <a:off x="1011545" y="2652712"/>
              <a:ext cx="345771" cy="180976"/>
            </a:xfrm>
            <a:prstGeom prst="bentConnector3">
              <a:avLst>
                <a:gd name="adj1" fmla="val 179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70" name="TextBox 69">
            <a:extLst>
              <a:ext uri="{FF2B5EF4-FFF2-40B4-BE49-F238E27FC236}">
                <a16:creationId xmlns:a16="http://schemas.microsoft.com/office/drawing/2014/main" id="{0D77D90C-E1AA-4E70-A699-E71549C8190B}"/>
              </a:ext>
            </a:extLst>
          </p:cNvPr>
          <p:cNvSpPr txBox="1"/>
          <p:nvPr/>
        </p:nvSpPr>
        <p:spPr>
          <a:xfrm>
            <a:off x="9525383" y="5175683"/>
            <a:ext cx="2298382" cy="523220"/>
          </a:xfrm>
          <a:prstGeom prst="rect">
            <a:avLst/>
          </a:prstGeom>
          <a:noFill/>
        </p:spPr>
        <p:txBody>
          <a:bodyPr wrap="square" rtlCol="0">
            <a:spAutoFit/>
          </a:bodyPr>
          <a:lstStyle/>
          <a:p>
            <a:pPr algn="l"/>
            <a:r>
              <a:rPr lang="en-US" sz="1400" dirty="0"/>
              <a:t>Out-of-band on-onboarding – manual, scripts</a:t>
            </a:r>
          </a:p>
        </p:txBody>
      </p:sp>
      <p:cxnSp>
        <p:nvCxnSpPr>
          <p:cNvPr id="71" name="Straight Arrow Connector 70">
            <a:extLst>
              <a:ext uri="{FF2B5EF4-FFF2-40B4-BE49-F238E27FC236}">
                <a16:creationId xmlns:a16="http://schemas.microsoft.com/office/drawing/2014/main" id="{80B07FB7-A359-44C1-A309-4846F1703696}"/>
              </a:ext>
            </a:extLst>
          </p:cNvPr>
          <p:cNvCxnSpPr/>
          <p:nvPr/>
        </p:nvCxnSpPr>
        <p:spPr>
          <a:xfrm flipH="1">
            <a:off x="7506583" y="5921829"/>
            <a:ext cx="163398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C10ECFCB-B410-4901-9669-BD471BC77A46}"/>
              </a:ext>
            </a:extLst>
          </p:cNvPr>
          <p:cNvSpPr txBox="1"/>
          <p:nvPr/>
        </p:nvSpPr>
        <p:spPr>
          <a:xfrm>
            <a:off x="7905980" y="5610865"/>
            <a:ext cx="963124" cy="307777"/>
          </a:xfrm>
          <a:prstGeom prst="rect">
            <a:avLst/>
          </a:prstGeom>
          <a:noFill/>
        </p:spPr>
        <p:txBody>
          <a:bodyPr wrap="square" rtlCol="0">
            <a:spAutoFit/>
          </a:bodyPr>
          <a:lstStyle/>
          <a:p>
            <a:pPr algn="l"/>
            <a:r>
              <a:rPr lang="en-US" sz="1400" dirty="0"/>
              <a:t>Activate</a:t>
            </a:r>
          </a:p>
        </p:txBody>
      </p:sp>
      <p:pic>
        <p:nvPicPr>
          <p:cNvPr id="73" name="Graphic 72" descr="User">
            <a:extLst>
              <a:ext uri="{FF2B5EF4-FFF2-40B4-BE49-F238E27FC236}">
                <a16:creationId xmlns:a16="http://schemas.microsoft.com/office/drawing/2014/main" id="{89B1A2E8-34C2-422F-916B-583CC155D33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318181" y="5610865"/>
            <a:ext cx="418691" cy="418691"/>
          </a:xfrm>
          <a:prstGeom prst="rect">
            <a:avLst/>
          </a:prstGeom>
        </p:spPr>
      </p:pic>
    </p:spTree>
    <p:extLst>
      <p:ext uri="{BB962C8B-B14F-4D97-AF65-F5344CB8AC3E}">
        <p14:creationId xmlns:p14="http://schemas.microsoft.com/office/powerpoint/2010/main" val="34047644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46D723D-77D2-48B0-9BD0-E5494D703CBD}"/>
              </a:ext>
            </a:extLst>
          </p:cNvPr>
          <p:cNvSpPr>
            <a:spLocks noGrp="1"/>
          </p:cNvSpPr>
          <p:nvPr>
            <p:ph type="title"/>
          </p:nvPr>
        </p:nvSpPr>
        <p:spPr>
          <a:xfrm>
            <a:off x="841248" y="548640"/>
            <a:ext cx="3600860" cy="5431536"/>
          </a:xfrm>
        </p:spPr>
        <p:txBody>
          <a:bodyPr>
            <a:normAutofit/>
          </a:bodyPr>
          <a:lstStyle/>
          <a:p>
            <a:r>
              <a:rPr lang="en-US" sz="5400" dirty="0"/>
              <a:t>SaaS</a:t>
            </a:r>
          </a:p>
        </p:txBody>
      </p:sp>
      <p:sp>
        <p:nvSpPr>
          <p:cNvPr id="10"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A786E18-A8B4-468B-9133-8916B0D93298}"/>
              </a:ext>
            </a:extLst>
          </p:cNvPr>
          <p:cNvSpPr>
            <a:spLocks noGrp="1"/>
          </p:cNvSpPr>
          <p:nvPr>
            <p:ph idx="1"/>
          </p:nvPr>
        </p:nvSpPr>
        <p:spPr>
          <a:xfrm>
            <a:off x="5126418" y="552091"/>
            <a:ext cx="6224335" cy="5431536"/>
          </a:xfrm>
        </p:spPr>
        <p:txBody>
          <a:bodyPr anchor="ctr">
            <a:normAutofit/>
          </a:bodyPr>
          <a:lstStyle/>
          <a:p>
            <a:r>
              <a:rPr lang="en-US" sz="2200" dirty="0"/>
              <a:t>What is SaaS?</a:t>
            </a:r>
          </a:p>
          <a:p>
            <a:pPr lvl="1"/>
            <a:r>
              <a:rPr lang="en-US" sz="2000" dirty="0"/>
              <a:t>Deployment model vs management model</a:t>
            </a:r>
          </a:p>
          <a:p>
            <a:pPr lvl="1"/>
            <a:r>
              <a:rPr lang="en-US" sz="2000" dirty="0"/>
              <a:t>Tenancy</a:t>
            </a:r>
          </a:p>
          <a:p>
            <a:endParaRPr lang="en-US" sz="2200" dirty="0"/>
          </a:p>
          <a:p>
            <a:r>
              <a:rPr lang="en-US" sz="2200" dirty="0"/>
              <a:t>Why attractive?</a:t>
            </a:r>
          </a:p>
          <a:p>
            <a:pPr lvl="1"/>
            <a:r>
              <a:rPr lang="en-US" sz="1800" dirty="0"/>
              <a:t>Flexible</a:t>
            </a:r>
          </a:p>
          <a:p>
            <a:pPr lvl="2"/>
            <a:r>
              <a:rPr lang="en-US" sz="1800" dirty="0"/>
              <a:t>Deployment</a:t>
            </a:r>
          </a:p>
          <a:p>
            <a:pPr lvl="2"/>
            <a:r>
              <a:rPr lang="en-US" sz="1800" dirty="0"/>
              <a:t>Pricing – monthly, annual, custom meters, per user</a:t>
            </a:r>
          </a:p>
          <a:p>
            <a:pPr lvl="2"/>
            <a:r>
              <a:rPr lang="en-US" sz="1800" dirty="0"/>
              <a:t>Identity management</a:t>
            </a:r>
          </a:p>
          <a:p>
            <a:pPr lvl="1"/>
            <a:r>
              <a:rPr lang="en-US" sz="1800" dirty="0"/>
              <a:t>Vertical solutions are complicated</a:t>
            </a:r>
          </a:p>
          <a:p>
            <a:pPr lvl="1"/>
            <a:r>
              <a:rPr lang="en-US" sz="1800" dirty="0"/>
              <a:t>SaaS model momentum</a:t>
            </a:r>
          </a:p>
        </p:txBody>
      </p:sp>
    </p:spTree>
    <p:extLst>
      <p:ext uri="{BB962C8B-B14F-4D97-AF65-F5344CB8AC3E}">
        <p14:creationId xmlns:p14="http://schemas.microsoft.com/office/powerpoint/2010/main" val="18076662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3C74DB-F49D-4B86-8B13-0B580B5BDAFA}"/>
              </a:ext>
            </a:extLst>
          </p:cNvPr>
          <p:cNvSpPr>
            <a:spLocks noGrp="1"/>
          </p:cNvSpPr>
          <p:nvPr>
            <p:ph type="title"/>
          </p:nvPr>
        </p:nvSpPr>
        <p:spPr/>
        <p:txBody>
          <a:bodyPr/>
          <a:lstStyle/>
          <a:p>
            <a:r>
              <a:rPr lang="en-US" dirty="0"/>
              <a:t>Dev/test approach</a:t>
            </a:r>
          </a:p>
        </p:txBody>
      </p:sp>
      <p:sp>
        <p:nvSpPr>
          <p:cNvPr id="3" name="Content Placeholder 2">
            <a:extLst>
              <a:ext uri="{FF2B5EF4-FFF2-40B4-BE49-F238E27FC236}">
                <a16:creationId xmlns:a16="http://schemas.microsoft.com/office/drawing/2014/main" id="{D21B12FD-16A3-42CD-9644-EB2CE25EAFC9}"/>
              </a:ext>
            </a:extLst>
          </p:cNvPr>
          <p:cNvSpPr>
            <a:spLocks noGrp="1"/>
          </p:cNvSpPr>
          <p:nvPr>
            <p:ph idx="1"/>
          </p:nvPr>
        </p:nvSpPr>
        <p:spPr/>
        <p:txBody>
          <a:bodyPr>
            <a:normAutofit lnSpcReduction="10000"/>
          </a:bodyPr>
          <a:lstStyle/>
          <a:p>
            <a:r>
              <a:rPr lang="en-US" dirty="0"/>
              <a:t>Plan creating two offers, test and public</a:t>
            </a:r>
          </a:p>
          <a:p>
            <a:r>
              <a:rPr lang="en-US" dirty="0"/>
              <a:t>With test</a:t>
            </a:r>
          </a:p>
          <a:p>
            <a:pPr lvl="1"/>
            <a:r>
              <a:rPr lang="en-US" dirty="0"/>
              <a:t>Have the same marketing language as the public</a:t>
            </a:r>
          </a:p>
          <a:p>
            <a:pPr lvl="1"/>
            <a:r>
              <a:rPr lang="en-US" dirty="0"/>
              <a:t>Add preview users</a:t>
            </a:r>
          </a:p>
          <a:p>
            <a:pPr lvl="1"/>
            <a:r>
              <a:rPr lang="en-US" dirty="0"/>
              <a:t>Add plans/meters with $0</a:t>
            </a:r>
          </a:p>
          <a:p>
            <a:pPr lvl="1"/>
            <a:r>
              <a:rPr lang="en-US" dirty="0"/>
              <a:t>Publish</a:t>
            </a:r>
          </a:p>
          <a:p>
            <a:pPr lvl="1"/>
            <a:r>
              <a:rPr lang="en-US" dirty="0"/>
              <a:t>DO NOT  GO PUBLIC! </a:t>
            </a:r>
          </a:p>
          <a:p>
            <a:r>
              <a:rPr lang="en-US" dirty="0"/>
              <a:t>With public</a:t>
            </a:r>
          </a:p>
          <a:p>
            <a:pPr lvl="1"/>
            <a:r>
              <a:rPr lang="en-US" dirty="0"/>
              <a:t>Replicate marketing content</a:t>
            </a:r>
          </a:p>
          <a:p>
            <a:pPr lvl="1"/>
            <a:r>
              <a:rPr lang="en-US" dirty="0"/>
              <a:t>Add real plans</a:t>
            </a:r>
          </a:p>
          <a:p>
            <a:pPr lvl="1"/>
            <a:r>
              <a:rPr lang="en-US" dirty="0"/>
              <a:t>Publish</a:t>
            </a:r>
          </a:p>
          <a:p>
            <a:endParaRPr lang="en-US" dirty="0"/>
          </a:p>
          <a:p>
            <a:endParaRPr lang="en-US" dirty="0"/>
          </a:p>
        </p:txBody>
      </p:sp>
    </p:spTree>
    <p:extLst>
      <p:ext uri="{BB962C8B-B14F-4D97-AF65-F5344CB8AC3E}">
        <p14:creationId xmlns:p14="http://schemas.microsoft.com/office/powerpoint/2010/main" val="33995954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3C74DB-F49D-4B86-8B13-0B580B5BDAFA}"/>
              </a:ext>
            </a:extLst>
          </p:cNvPr>
          <p:cNvSpPr>
            <a:spLocks noGrp="1"/>
          </p:cNvSpPr>
          <p:nvPr>
            <p:ph type="title"/>
          </p:nvPr>
        </p:nvSpPr>
        <p:spPr/>
        <p:txBody>
          <a:bodyPr/>
          <a:lstStyle/>
          <a:p>
            <a:r>
              <a:rPr lang="en-US" dirty="0"/>
              <a:t>Dev/test approach</a:t>
            </a:r>
          </a:p>
        </p:txBody>
      </p:sp>
      <p:sp>
        <p:nvSpPr>
          <p:cNvPr id="3" name="Content Placeholder 2">
            <a:extLst>
              <a:ext uri="{FF2B5EF4-FFF2-40B4-BE49-F238E27FC236}">
                <a16:creationId xmlns:a16="http://schemas.microsoft.com/office/drawing/2014/main" id="{D21B12FD-16A3-42CD-9644-EB2CE25EAFC9}"/>
              </a:ext>
            </a:extLst>
          </p:cNvPr>
          <p:cNvSpPr>
            <a:spLocks noGrp="1"/>
          </p:cNvSpPr>
          <p:nvPr>
            <p:ph idx="1"/>
          </p:nvPr>
        </p:nvSpPr>
        <p:spPr/>
        <p:txBody>
          <a:bodyPr>
            <a:normAutofit/>
          </a:bodyPr>
          <a:lstStyle/>
          <a:p>
            <a:r>
              <a:rPr lang="en-US" dirty="0"/>
              <a:t>Plan creating two offers, test and public</a:t>
            </a:r>
          </a:p>
          <a:p>
            <a:r>
              <a:rPr lang="en-US" dirty="0"/>
              <a:t>With test</a:t>
            </a:r>
          </a:p>
          <a:p>
            <a:pPr lvl="1"/>
            <a:r>
              <a:rPr lang="en-US" dirty="0"/>
              <a:t>Add preview users</a:t>
            </a:r>
          </a:p>
          <a:p>
            <a:pPr lvl="1"/>
            <a:r>
              <a:rPr lang="en-US" dirty="0"/>
              <a:t>Add plans/meters with $0</a:t>
            </a:r>
          </a:p>
          <a:p>
            <a:pPr lvl="1"/>
            <a:r>
              <a:rPr lang="en-US" dirty="0"/>
              <a:t>Publish</a:t>
            </a:r>
          </a:p>
          <a:p>
            <a:pPr lvl="1"/>
            <a:r>
              <a:rPr lang="en-US" dirty="0"/>
              <a:t>DO NOT  GO PUBLIC! </a:t>
            </a:r>
          </a:p>
          <a:p>
            <a:r>
              <a:rPr lang="en-US" dirty="0"/>
              <a:t>With public</a:t>
            </a:r>
          </a:p>
          <a:p>
            <a:pPr lvl="1"/>
            <a:r>
              <a:rPr lang="en-US" dirty="0"/>
              <a:t>Add marketing content</a:t>
            </a:r>
          </a:p>
          <a:p>
            <a:pPr lvl="1"/>
            <a:r>
              <a:rPr lang="en-US" dirty="0"/>
              <a:t>Add real plans</a:t>
            </a:r>
          </a:p>
          <a:p>
            <a:pPr lvl="1"/>
            <a:r>
              <a:rPr lang="en-US" dirty="0"/>
              <a:t>Publish</a:t>
            </a:r>
          </a:p>
          <a:p>
            <a:endParaRPr lang="en-US" dirty="0"/>
          </a:p>
          <a:p>
            <a:endParaRPr lang="en-US" dirty="0"/>
          </a:p>
        </p:txBody>
      </p:sp>
      <p:pic>
        <p:nvPicPr>
          <p:cNvPr id="6" name="Picture 5">
            <a:extLst>
              <a:ext uri="{FF2B5EF4-FFF2-40B4-BE49-F238E27FC236}">
                <a16:creationId xmlns:a16="http://schemas.microsoft.com/office/drawing/2014/main" id="{C7AFD729-8638-4935-8669-4B7802A8AC5A}"/>
              </a:ext>
            </a:extLst>
          </p:cNvPr>
          <p:cNvPicPr>
            <a:picLocks noChangeAspect="1"/>
          </p:cNvPicPr>
          <p:nvPr/>
        </p:nvPicPr>
        <p:blipFill>
          <a:blip r:embed="rId2"/>
          <a:stretch>
            <a:fillRect/>
          </a:stretch>
        </p:blipFill>
        <p:spPr>
          <a:xfrm>
            <a:off x="5689600" y="2781093"/>
            <a:ext cx="5517662" cy="1295814"/>
          </a:xfrm>
          <a:prstGeom prst="rect">
            <a:avLst/>
          </a:prstGeom>
        </p:spPr>
      </p:pic>
    </p:spTree>
    <p:extLst>
      <p:ext uri="{BB962C8B-B14F-4D97-AF65-F5344CB8AC3E}">
        <p14:creationId xmlns:p14="http://schemas.microsoft.com/office/powerpoint/2010/main" val="36448236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724CDD-61AD-47B3-AF76-539820151DD9}"/>
              </a:ext>
            </a:extLst>
          </p:cNvPr>
          <p:cNvSpPr>
            <a:spLocks noGrp="1"/>
          </p:cNvSpPr>
          <p:nvPr>
            <p:ph type="title"/>
          </p:nvPr>
        </p:nvSpPr>
        <p:spPr/>
        <p:txBody>
          <a:bodyPr/>
          <a:lstStyle/>
          <a:p>
            <a:r>
              <a:rPr lang="en-US" dirty="0"/>
              <a:t>CTA</a:t>
            </a:r>
          </a:p>
        </p:txBody>
      </p:sp>
    </p:spTree>
    <p:extLst>
      <p:ext uri="{BB962C8B-B14F-4D97-AF65-F5344CB8AC3E}">
        <p14:creationId xmlns:p14="http://schemas.microsoft.com/office/powerpoint/2010/main" val="12036922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99E6B4-72AA-4A15-8F4D-A59B53F7C32C}"/>
              </a:ext>
            </a:extLst>
          </p:cNvPr>
          <p:cNvSpPr>
            <a:spLocks noGrp="1"/>
          </p:cNvSpPr>
          <p:nvPr>
            <p:ph type="title"/>
          </p:nvPr>
        </p:nvSpPr>
        <p:spPr/>
        <p:txBody>
          <a:bodyPr/>
          <a:lstStyle/>
          <a:p>
            <a:r>
              <a:rPr lang="en-US" dirty="0"/>
              <a:t>Appendix</a:t>
            </a:r>
          </a:p>
        </p:txBody>
      </p:sp>
    </p:spTree>
    <p:extLst>
      <p:ext uri="{BB962C8B-B14F-4D97-AF65-F5344CB8AC3E}">
        <p14:creationId xmlns:p14="http://schemas.microsoft.com/office/powerpoint/2010/main" val="26257874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197E55FF-A9F9-42A8-9137-138A7FD9788A}"/>
              </a:ext>
            </a:extLst>
          </p:cNvPr>
          <p:cNvSpPr/>
          <p:nvPr/>
        </p:nvSpPr>
        <p:spPr>
          <a:xfrm>
            <a:off x="2048812" y="3410505"/>
            <a:ext cx="1634457" cy="237685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dirty="0">
                <a:ln>
                  <a:noFill/>
                </a:ln>
                <a:solidFill>
                  <a:schemeClr val="tx1"/>
                </a:solidFill>
                <a:effectLst>
                  <a:outerShdw blurRad="38100" dist="19050" dir="2700000" algn="tl">
                    <a:schemeClr val="dk1">
                      <a:alpha val="40000"/>
                    </a:schemeClr>
                  </a:outerShdw>
                </a:effectLst>
                <a:ea typeface="Calibri" panose="020F0502020204030204" pitchFamily="34" charset="0"/>
                <a:cs typeface="Times New Roman" panose="02020603050405020304" pitchFamily="18" charset="0"/>
              </a:rPr>
              <a:t>Commercial marketplace</a:t>
            </a:r>
            <a:endParaRPr lang="en-US" dirty="0">
              <a:solidFill>
                <a:schemeClr val="tx1"/>
              </a:solidFill>
              <a:effectLst/>
              <a:ea typeface="Calibri" panose="020F0502020204030204" pitchFamily="34" charset="0"/>
              <a:cs typeface="Times New Roman" panose="02020603050405020304" pitchFamily="18" charset="0"/>
            </a:endParaRPr>
          </a:p>
        </p:txBody>
      </p:sp>
      <p:sp>
        <p:nvSpPr>
          <p:cNvPr id="8" name="Rectangle: Rounded Corners 7">
            <a:extLst>
              <a:ext uri="{FF2B5EF4-FFF2-40B4-BE49-F238E27FC236}">
                <a16:creationId xmlns:a16="http://schemas.microsoft.com/office/drawing/2014/main" id="{F33F1482-E46E-4356-B4FC-AAFCA271CC8D}"/>
              </a:ext>
            </a:extLst>
          </p:cNvPr>
          <p:cNvSpPr/>
          <p:nvPr/>
        </p:nvSpPr>
        <p:spPr>
          <a:xfrm>
            <a:off x="8879621" y="3410505"/>
            <a:ext cx="1634456" cy="237685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6000"/>
              </a:lnSpc>
              <a:spcBef>
                <a:spcPts val="0"/>
              </a:spcBef>
              <a:spcAft>
                <a:spcPts val="800"/>
              </a:spcAft>
            </a:pPr>
            <a:r>
              <a:rPr lang="en-US" dirty="0">
                <a:solidFill>
                  <a:schemeClr val="tx1"/>
                </a:solidFill>
                <a:effectLst>
                  <a:outerShdw blurRad="38100" dist="19050" dir="2700000" algn="tl" rotWithShape="0">
                    <a:schemeClr val="dk1">
                      <a:alpha val="40000"/>
                    </a:schemeClr>
                  </a:outerShdw>
                </a:effectLst>
                <a:ea typeface="Calibri" panose="020F0502020204030204" pitchFamily="34" charset="0"/>
                <a:cs typeface="Times New Roman" panose="02020603050405020304" pitchFamily="18" charset="0"/>
              </a:rPr>
              <a:t>SaaS Solution</a:t>
            </a:r>
            <a:endParaRPr lang="en-US" dirty="0">
              <a:solidFill>
                <a:schemeClr val="tx1"/>
              </a:solidFill>
              <a:effectLst/>
              <a:ea typeface="Calibri" panose="020F0502020204030204" pitchFamily="34" charset="0"/>
              <a:cs typeface="Times New Roman" panose="02020603050405020304" pitchFamily="18" charset="0"/>
            </a:endParaRPr>
          </a:p>
        </p:txBody>
      </p:sp>
      <p:sp>
        <p:nvSpPr>
          <p:cNvPr id="9" name="Rectangle: Rounded Corners 8">
            <a:extLst>
              <a:ext uri="{FF2B5EF4-FFF2-40B4-BE49-F238E27FC236}">
                <a16:creationId xmlns:a16="http://schemas.microsoft.com/office/drawing/2014/main" id="{97464FAB-B6AD-4512-97CA-5AB34E7A24C7}"/>
              </a:ext>
            </a:extLst>
          </p:cNvPr>
          <p:cNvSpPr/>
          <p:nvPr/>
        </p:nvSpPr>
        <p:spPr>
          <a:xfrm>
            <a:off x="6344178" y="4491888"/>
            <a:ext cx="1794143" cy="671197"/>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5000"/>
              </a:lnSpc>
              <a:spcBef>
                <a:spcPts val="0"/>
              </a:spcBef>
              <a:spcAft>
                <a:spcPts val="800"/>
              </a:spcAft>
            </a:pPr>
            <a:r>
              <a:rPr lang="en-US">
                <a:solidFill>
                  <a:schemeClr val="tx1"/>
                </a:solidFill>
                <a:effectLst>
                  <a:outerShdw blurRad="38100" dist="19050" dir="2700000" algn="tl" rotWithShape="0">
                    <a:schemeClr val="dk1">
                      <a:alpha val="40000"/>
                    </a:schemeClr>
                  </a:outerShdw>
                </a:effectLst>
                <a:ea typeface="Calibri" panose="020F0502020204030204" pitchFamily="34" charset="0"/>
                <a:cs typeface="Times New Roman" panose="02020603050405020304" pitchFamily="18" charset="0"/>
              </a:rPr>
              <a:t>Webhook endpoint</a:t>
            </a:r>
            <a:endParaRPr lang="en-US">
              <a:solidFill>
                <a:schemeClr val="tx1"/>
              </a:solidFill>
              <a:effectLst/>
              <a:ea typeface="Calibri" panose="020F0502020204030204" pitchFamily="34" charset="0"/>
              <a:cs typeface="Times New Roman" panose="02020603050405020304" pitchFamily="18" charset="0"/>
            </a:endParaRPr>
          </a:p>
        </p:txBody>
      </p:sp>
      <p:cxnSp>
        <p:nvCxnSpPr>
          <p:cNvPr id="10" name="Straight Arrow Connector 9">
            <a:extLst>
              <a:ext uri="{FF2B5EF4-FFF2-40B4-BE49-F238E27FC236}">
                <a16:creationId xmlns:a16="http://schemas.microsoft.com/office/drawing/2014/main" id="{D3BA0DE1-E4D4-4C08-8708-617D87A3FFE4}"/>
              </a:ext>
            </a:extLst>
          </p:cNvPr>
          <p:cNvCxnSpPr>
            <a:cxnSpLocks/>
          </p:cNvCxnSpPr>
          <p:nvPr/>
        </p:nvCxnSpPr>
        <p:spPr>
          <a:xfrm flipH="1">
            <a:off x="3683269" y="5395866"/>
            <a:ext cx="249818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 Box 6">
            <a:extLst>
              <a:ext uri="{FF2B5EF4-FFF2-40B4-BE49-F238E27FC236}">
                <a16:creationId xmlns:a16="http://schemas.microsoft.com/office/drawing/2014/main" id="{F6598BC7-FA43-40D5-83F9-E12E492580D8}"/>
              </a:ext>
            </a:extLst>
          </p:cNvPr>
          <p:cNvSpPr txBox="1"/>
          <p:nvPr/>
        </p:nvSpPr>
        <p:spPr>
          <a:xfrm>
            <a:off x="4459755" y="5384658"/>
            <a:ext cx="786765" cy="273050"/>
          </a:xfrm>
          <a:prstGeom prst="rect">
            <a:avLst/>
          </a:prstGeom>
          <a:noFill/>
          <a:ln w="6350">
            <a:noFill/>
          </a:ln>
        </p:spPr>
        <p:txBody>
          <a:bodyPr rot="0" spcFirstLastPara="0" vert="horz" wrap="none" lIns="91440" tIns="45720" rIns="91440" bIns="45720" numCol="1" spcCol="0" rtlCol="0" fromWordArt="0" anchor="t" anchorCtr="0" forceAA="0" compatLnSpc="1">
            <a:prstTxWarp prst="textNoShape">
              <a:avLst/>
            </a:prstTxWarp>
            <a:noAutofit/>
          </a:bodyPr>
          <a:lstStyle/>
          <a:p>
            <a:pPr marL="0" marR="0" algn="ctr">
              <a:lnSpc>
                <a:spcPct val="107000"/>
              </a:lnSpc>
              <a:spcBef>
                <a:spcPts val="0"/>
              </a:spcBef>
              <a:spcAft>
                <a:spcPts val="800"/>
              </a:spcAft>
            </a:pPr>
            <a:r>
              <a:rPr lang="en-US" dirty="0">
                <a:effectLst/>
                <a:latin typeface="Calibri" panose="020F0502020204030204" pitchFamily="34" charset="0"/>
                <a:ea typeface="Calibri" panose="020F0502020204030204" pitchFamily="34" charset="0"/>
                <a:cs typeface="Times New Roman" panose="02020603050405020304" pitchFamily="18" charset="0"/>
              </a:rPr>
              <a:t>Call API</a:t>
            </a:r>
          </a:p>
        </p:txBody>
      </p:sp>
      <p:cxnSp>
        <p:nvCxnSpPr>
          <p:cNvPr id="13" name="Straight Arrow Connector 12">
            <a:extLst>
              <a:ext uri="{FF2B5EF4-FFF2-40B4-BE49-F238E27FC236}">
                <a16:creationId xmlns:a16="http://schemas.microsoft.com/office/drawing/2014/main" id="{14D9C572-811E-47F8-8091-DD99CDB6DE01}"/>
              </a:ext>
            </a:extLst>
          </p:cNvPr>
          <p:cNvCxnSpPr>
            <a:cxnSpLocks/>
            <a:endCxn id="9" idx="1"/>
          </p:cNvCxnSpPr>
          <p:nvPr/>
        </p:nvCxnSpPr>
        <p:spPr>
          <a:xfrm>
            <a:off x="3683269" y="4827487"/>
            <a:ext cx="266090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 Box 6">
            <a:extLst>
              <a:ext uri="{FF2B5EF4-FFF2-40B4-BE49-F238E27FC236}">
                <a16:creationId xmlns:a16="http://schemas.microsoft.com/office/drawing/2014/main" id="{461109B1-9248-4E03-A268-F09180051CF9}"/>
              </a:ext>
            </a:extLst>
          </p:cNvPr>
          <p:cNvSpPr txBox="1"/>
          <p:nvPr/>
        </p:nvSpPr>
        <p:spPr>
          <a:xfrm>
            <a:off x="4491641" y="4518205"/>
            <a:ext cx="786765" cy="273050"/>
          </a:xfrm>
          <a:prstGeom prst="rect">
            <a:avLst/>
          </a:prstGeom>
          <a:noFill/>
          <a:ln w="6350">
            <a:noFill/>
          </a:ln>
        </p:spPr>
        <p:txBody>
          <a:bodyPr rot="0" spcFirstLastPara="0" vert="horz" wrap="none" lIns="91440" tIns="45720" rIns="91440" bIns="45720" numCol="1" spcCol="0" rtlCol="0" fromWordArt="0" anchor="t" anchorCtr="0" forceAA="0" compatLnSpc="1">
            <a:prstTxWarp prst="textNoShape">
              <a:avLst/>
            </a:prstTxWarp>
            <a:noAutofit/>
          </a:bodyPr>
          <a:lstStyle/>
          <a:p>
            <a:pPr marL="0" marR="0" algn="ctr">
              <a:lnSpc>
                <a:spcPct val="107000"/>
              </a:lnSpc>
              <a:spcBef>
                <a:spcPts val="0"/>
              </a:spcBef>
              <a:spcAft>
                <a:spcPts val="800"/>
              </a:spcAft>
            </a:pPr>
            <a:r>
              <a:rPr lang="en-US" dirty="0">
                <a:effectLst/>
                <a:latin typeface="Calibri" panose="020F0502020204030204" pitchFamily="34" charset="0"/>
                <a:ea typeface="Calibri" panose="020F0502020204030204" pitchFamily="34" charset="0"/>
                <a:cs typeface="Times New Roman" panose="02020603050405020304" pitchFamily="18" charset="0"/>
              </a:rPr>
              <a:t>Notify</a:t>
            </a:r>
          </a:p>
        </p:txBody>
      </p:sp>
      <p:sp>
        <p:nvSpPr>
          <p:cNvPr id="15" name="Rectangle: Rounded Corners 14">
            <a:extLst>
              <a:ext uri="{FF2B5EF4-FFF2-40B4-BE49-F238E27FC236}">
                <a16:creationId xmlns:a16="http://schemas.microsoft.com/office/drawing/2014/main" id="{0263D84C-4DE9-4365-A01B-22A87F7FCE54}"/>
              </a:ext>
            </a:extLst>
          </p:cNvPr>
          <p:cNvSpPr/>
          <p:nvPr/>
        </p:nvSpPr>
        <p:spPr>
          <a:xfrm>
            <a:off x="6347653" y="3636649"/>
            <a:ext cx="1751675" cy="671197"/>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5000"/>
              </a:lnSpc>
              <a:spcBef>
                <a:spcPts val="0"/>
              </a:spcBef>
              <a:spcAft>
                <a:spcPts val="800"/>
              </a:spcAft>
            </a:pPr>
            <a:r>
              <a:rPr lang="en-US" dirty="0">
                <a:solidFill>
                  <a:schemeClr val="tx1"/>
                </a:solidFill>
                <a:effectLst>
                  <a:outerShdw blurRad="38100" dist="19050" dir="2700000" algn="tl" rotWithShape="0">
                    <a:schemeClr val="dk1">
                      <a:alpha val="40000"/>
                    </a:schemeClr>
                  </a:outerShdw>
                </a:effectLst>
                <a:ea typeface="Calibri" panose="020F0502020204030204" pitchFamily="34" charset="0"/>
                <a:cs typeface="Times New Roman" panose="02020603050405020304" pitchFamily="18" charset="0"/>
              </a:rPr>
              <a:t>Landing page</a:t>
            </a:r>
            <a:endParaRPr lang="en-US" dirty="0">
              <a:solidFill>
                <a:schemeClr val="tx1"/>
              </a:solidFill>
              <a:effectLst/>
              <a:ea typeface="Calibri" panose="020F0502020204030204" pitchFamily="34" charset="0"/>
              <a:cs typeface="Times New Roman" panose="02020603050405020304" pitchFamily="18" charset="0"/>
            </a:endParaRPr>
          </a:p>
        </p:txBody>
      </p:sp>
      <p:sp>
        <p:nvSpPr>
          <p:cNvPr id="18" name="Text Box 6">
            <a:extLst>
              <a:ext uri="{FF2B5EF4-FFF2-40B4-BE49-F238E27FC236}">
                <a16:creationId xmlns:a16="http://schemas.microsoft.com/office/drawing/2014/main" id="{26BF6654-A767-41AB-A528-5C412E10BF5F}"/>
              </a:ext>
            </a:extLst>
          </p:cNvPr>
          <p:cNvSpPr txBox="1"/>
          <p:nvPr/>
        </p:nvSpPr>
        <p:spPr>
          <a:xfrm>
            <a:off x="3854070" y="3264527"/>
            <a:ext cx="2070612" cy="909505"/>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gn="ctr">
              <a:lnSpc>
                <a:spcPct val="107000"/>
              </a:lnSpc>
              <a:spcBef>
                <a:spcPts val="0"/>
              </a:spcBef>
              <a:spcAft>
                <a:spcPts val="800"/>
              </a:spcAft>
            </a:pPr>
            <a:r>
              <a:rPr lang="en-US" dirty="0">
                <a:effectLst/>
                <a:latin typeface="Calibri" panose="020F0502020204030204" pitchFamily="34" charset="0"/>
                <a:ea typeface="Calibri" panose="020F0502020204030204" pitchFamily="34" charset="0"/>
                <a:cs typeface="Times New Roman" panose="02020603050405020304" pitchFamily="18" charset="0"/>
              </a:rPr>
              <a:t>Transfer buyer to configure</a:t>
            </a:r>
          </a:p>
        </p:txBody>
      </p:sp>
      <p:sp>
        <p:nvSpPr>
          <p:cNvPr id="19" name="Text Box 6">
            <a:extLst>
              <a:ext uri="{FF2B5EF4-FFF2-40B4-BE49-F238E27FC236}">
                <a16:creationId xmlns:a16="http://schemas.microsoft.com/office/drawing/2014/main" id="{EE7C04D6-4AA5-4942-B7E9-6BDBD4F535A3}"/>
              </a:ext>
            </a:extLst>
          </p:cNvPr>
          <p:cNvSpPr txBox="1"/>
          <p:nvPr/>
        </p:nvSpPr>
        <p:spPr>
          <a:xfrm>
            <a:off x="838200" y="3137455"/>
            <a:ext cx="786765" cy="273050"/>
          </a:xfrm>
          <a:prstGeom prst="rect">
            <a:avLst/>
          </a:prstGeom>
          <a:noFill/>
          <a:ln w="6350">
            <a:noFill/>
          </a:ln>
        </p:spPr>
        <p:txBody>
          <a:bodyPr rot="0" spcFirstLastPara="0" vert="horz" wrap="none" lIns="91440" tIns="45720" rIns="91440" bIns="45720" numCol="1" spcCol="0" rtlCol="0" fromWordArt="0" anchor="t" anchorCtr="0" forceAA="0" compatLnSpc="1">
            <a:prstTxWarp prst="textNoShape">
              <a:avLst/>
            </a:prstTxWarp>
            <a:noAutofit/>
          </a:bodyPr>
          <a:lstStyle/>
          <a:p>
            <a:pPr marL="0" marR="0" algn="ctr">
              <a:lnSpc>
                <a:spcPct val="107000"/>
              </a:lnSpc>
              <a:spcBef>
                <a:spcPts val="0"/>
              </a:spcBef>
              <a:spcAft>
                <a:spcPts val="800"/>
              </a:spcAft>
            </a:pPr>
            <a:r>
              <a:rPr lang="en-US" dirty="0">
                <a:effectLst/>
                <a:latin typeface="Calibri" panose="020F0502020204030204" pitchFamily="34" charset="0"/>
                <a:ea typeface="Calibri" panose="020F0502020204030204" pitchFamily="34" charset="0"/>
                <a:cs typeface="Times New Roman" panose="02020603050405020304" pitchFamily="18" charset="0"/>
              </a:rPr>
              <a:t>Subscribe</a:t>
            </a:r>
          </a:p>
        </p:txBody>
      </p:sp>
      <p:pic>
        <p:nvPicPr>
          <p:cNvPr id="22" name="Graphic 21" descr="Office worker female outline">
            <a:extLst>
              <a:ext uri="{FF2B5EF4-FFF2-40B4-BE49-F238E27FC236}">
                <a16:creationId xmlns:a16="http://schemas.microsoft.com/office/drawing/2014/main" id="{5D3B015A-65A9-4D1B-89A0-55BE5B25101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408840" y="1852663"/>
            <a:ext cx="914400" cy="914400"/>
          </a:xfrm>
          <a:prstGeom prst="rect">
            <a:avLst/>
          </a:prstGeom>
        </p:spPr>
      </p:pic>
      <p:sp>
        <p:nvSpPr>
          <p:cNvPr id="23" name="TextBox 22">
            <a:extLst>
              <a:ext uri="{FF2B5EF4-FFF2-40B4-BE49-F238E27FC236}">
                <a16:creationId xmlns:a16="http://schemas.microsoft.com/office/drawing/2014/main" id="{418FE8E7-B1A4-448C-BB60-70A3DBB636C9}"/>
              </a:ext>
            </a:extLst>
          </p:cNvPr>
          <p:cNvSpPr txBox="1"/>
          <p:nvPr/>
        </p:nvSpPr>
        <p:spPr>
          <a:xfrm>
            <a:off x="1773403" y="2200587"/>
            <a:ext cx="728469" cy="369332"/>
          </a:xfrm>
          <a:prstGeom prst="rect">
            <a:avLst/>
          </a:prstGeom>
          <a:noFill/>
        </p:spPr>
        <p:txBody>
          <a:bodyPr wrap="none" rtlCol="0">
            <a:spAutoFit/>
          </a:bodyPr>
          <a:lstStyle/>
          <a:p>
            <a:pPr algn="ctr"/>
            <a:r>
              <a:rPr lang="en-US" dirty="0"/>
              <a:t>Buyer</a:t>
            </a:r>
          </a:p>
        </p:txBody>
      </p:sp>
      <p:pic>
        <p:nvPicPr>
          <p:cNvPr id="26" name="Graphic 25" descr="Users outline">
            <a:extLst>
              <a:ext uri="{FF2B5EF4-FFF2-40B4-BE49-F238E27FC236}">
                <a16:creationId xmlns:a16="http://schemas.microsoft.com/office/drawing/2014/main" id="{589851DB-30C9-43B7-88D5-E09AC3C66B4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239649" y="1796705"/>
            <a:ext cx="914400" cy="914400"/>
          </a:xfrm>
          <a:prstGeom prst="rect">
            <a:avLst/>
          </a:prstGeom>
        </p:spPr>
      </p:pic>
      <p:sp>
        <p:nvSpPr>
          <p:cNvPr id="27" name="TextBox 26">
            <a:extLst>
              <a:ext uri="{FF2B5EF4-FFF2-40B4-BE49-F238E27FC236}">
                <a16:creationId xmlns:a16="http://schemas.microsoft.com/office/drawing/2014/main" id="{0118D4B8-EFFE-4C38-AAE3-2726EDA1422B}"/>
              </a:ext>
            </a:extLst>
          </p:cNvPr>
          <p:cNvSpPr txBox="1"/>
          <p:nvPr/>
        </p:nvSpPr>
        <p:spPr>
          <a:xfrm>
            <a:off x="8008222" y="1916832"/>
            <a:ext cx="1231427" cy="369332"/>
          </a:xfrm>
          <a:prstGeom prst="rect">
            <a:avLst/>
          </a:prstGeom>
          <a:noFill/>
        </p:spPr>
        <p:txBody>
          <a:bodyPr wrap="none" rtlCol="0">
            <a:spAutoFit/>
          </a:bodyPr>
          <a:lstStyle/>
          <a:p>
            <a:pPr algn="ctr"/>
            <a:r>
              <a:rPr lang="en-US" dirty="0"/>
              <a:t>End user(s)</a:t>
            </a:r>
          </a:p>
        </p:txBody>
      </p:sp>
      <p:sp>
        <p:nvSpPr>
          <p:cNvPr id="28" name="Rectangle: Rounded Corners 27">
            <a:extLst>
              <a:ext uri="{FF2B5EF4-FFF2-40B4-BE49-F238E27FC236}">
                <a16:creationId xmlns:a16="http://schemas.microsoft.com/office/drawing/2014/main" id="{5307ABF9-56A1-41E1-9B6A-FB37BDDC8592}"/>
              </a:ext>
            </a:extLst>
          </p:cNvPr>
          <p:cNvSpPr/>
          <p:nvPr/>
        </p:nvSpPr>
        <p:spPr>
          <a:xfrm>
            <a:off x="6181653" y="3410505"/>
            <a:ext cx="2137016" cy="237685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b" anchorCtr="0" forceAA="0" compatLnSpc="1">
            <a:prstTxWarp prst="textNoShape">
              <a:avLst/>
            </a:prstTxWarp>
            <a:noAutofit/>
          </a:bodyPr>
          <a:lstStyle/>
          <a:p>
            <a:pPr marL="0" marR="0" algn="ctr">
              <a:lnSpc>
                <a:spcPct val="106000"/>
              </a:lnSpc>
              <a:spcBef>
                <a:spcPts val="0"/>
              </a:spcBef>
              <a:spcAft>
                <a:spcPts val="800"/>
              </a:spcAft>
            </a:pPr>
            <a:r>
              <a:rPr lang="en-US" dirty="0">
                <a:solidFill>
                  <a:schemeClr val="tx1"/>
                </a:solidFill>
                <a:effectLst>
                  <a:outerShdw blurRad="38100" dist="19050" dir="2700000" algn="tl" rotWithShape="0">
                    <a:schemeClr val="dk1">
                      <a:alpha val="40000"/>
                    </a:schemeClr>
                  </a:outerShdw>
                </a:effectLst>
                <a:ea typeface="Calibri" panose="020F0502020204030204" pitchFamily="34" charset="0"/>
                <a:cs typeface="Times New Roman" panose="02020603050405020304" pitchFamily="18" charset="0"/>
              </a:rPr>
              <a:t>Integration</a:t>
            </a:r>
            <a:endParaRPr lang="en-US" dirty="0">
              <a:solidFill>
                <a:schemeClr val="tx1"/>
              </a:solidFill>
              <a:effectLst/>
              <a:ea typeface="Calibri" panose="020F0502020204030204" pitchFamily="34" charset="0"/>
              <a:cs typeface="Times New Roman" panose="02020603050405020304" pitchFamily="18" charset="0"/>
            </a:endParaRPr>
          </a:p>
        </p:txBody>
      </p:sp>
      <p:cxnSp>
        <p:nvCxnSpPr>
          <p:cNvPr id="36" name="Connector: Elbow 35">
            <a:extLst>
              <a:ext uri="{FF2B5EF4-FFF2-40B4-BE49-F238E27FC236}">
                <a16:creationId xmlns:a16="http://schemas.microsoft.com/office/drawing/2014/main" id="{73145C18-71C6-49C2-8D07-E30D6379F68C}"/>
              </a:ext>
            </a:extLst>
          </p:cNvPr>
          <p:cNvCxnSpPr>
            <a:cxnSpLocks/>
            <a:stCxn id="22" idx="2"/>
            <a:endCxn id="15" idx="1"/>
          </p:cNvCxnSpPr>
          <p:nvPr/>
        </p:nvCxnSpPr>
        <p:spPr>
          <a:xfrm rot="16200000" flipH="1">
            <a:off x="4004254" y="1628848"/>
            <a:ext cx="1205185" cy="3481613"/>
          </a:xfrm>
          <a:prstGeom prst="bentConnector2">
            <a:avLst/>
          </a:prstGeom>
          <a:ln>
            <a:solidFill>
              <a:schemeClr val="tx1"/>
            </a:solidFill>
            <a:prstDash val="lgDashDot"/>
            <a:tailEnd type="triangle"/>
          </a:ln>
        </p:spPr>
        <p:style>
          <a:lnRef idx="1">
            <a:schemeClr val="accent1"/>
          </a:lnRef>
          <a:fillRef idx="0">
            <a:schemeClr val="accent1"/>
          </a:fillRef>
          <a:effectRef idx="0">
            <a:schemeClr val="accent1"/>
          </a:effectRef>
          <a:fontRef idx="minor">
            <a:schemeClr val="tx1"/>
          </a:fontRef>
        </p:style>
      </p:cxnSp>
      <p:cxnSp>
        <p:nvCxnSpPr>
          <p:cNvPr id="48" name="Connector: Elbow 47">
            <a:extLst>
              <a:ext uri="{FF2B5EF4-FFF2-40B4-BE49-F238E27FC236}">
                <a16:creationId xmlns:a16="http://schemas.microsoft.com/office/drawing/2014/main" id="{4590CAA4-DA6E-4409-9958-BDB2F88A2C09}"/>
              </a:ext>
            </a:extLst>
          </p:cNvPr>
          <p:cNvCxnSpPr>
            <a:cxnSpLocks/>
            <a:stCxn id="22" idx="2"/>
            <a:endCxn id="3" idx="1"/>
          </p:cNvCxnSpPr>
          <p:nvPr/>
        </p:nvCxnSpPr>
        <p:spPr>
          <a:xfrm rot="5400000">
            <a:off x="1541493" y="3274382"/>
            <a:ext cx="1831867" cy="817228"/>
          </a:xfrm>
          <a:prstGeom prst="bentConnector4">
            <a:avLst>
              <a:gd name="adj1" fmla="val 17562"/>
              <a:gd name="adj2" fmla="val 12797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Rectangle: Rounded Corners 49">
            <a:extLst>
              <a:ext uri="{FF2B5EF4-FFF2-40B4-BE49-F238E27FC236}">
                <a16:creationId xmlns:a16="http://schemas.microsoft.com/office/drawing/2014/main" id="{FE788475-1478-4C6E-999B-80086ABD05E2}"/>
              </a:ext>
            </a:extLst>
          </p:cNvPr>
          <p:cNvSpPr/>
          <p:nvPr/>
        </p:nvSpPr>
        <p:spPr>
          <a:xfrm>
            <a:off x="5820486" y="3079883"/>
            <a:ext cx="5316773" cy="3261974"/>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lang="en-US" dirty="0"/>
              <a:t>Publisher</a:t>
            </a:r>
          </a:p>
        </p:txBody>
      </p:sp>
      <p:cxnSp>
        <p:nvCxnSpPr>
          <p:cNvPr id="52" name="Straight Arrow Connector 51">
            <a:extLst>
              <a:ext uri="{FF2B5EF4-FFF2-40B4-BE49-F238E27FC236}">
                <a16:creationId xmlns:a16="http://schemas.microsoft.com/office/drawing/2014/main" id="{F332D887-489B-4C46-A029-B7B116388891}"/>
              </a:ext>
            </a:extLst>
          </p:cNvPr>
          <p:cNvCxnSpPr>
            <a:cxnSpLocks/>
            <a:stCxn id="26" idx="2"/>
            <a:endCxn id="8" idx="0"/>
          </p:cNvCxnSpPr>
          <p:nvPr/>
        </p:nvCxnSpPr>
        <p:spPr>
          <a:xfrm>
            <a:off x="9696849" y="2711105"/>
            <a:ext cx="0" cy="6994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9" name="Rectangle: Rounded Corners 58">
            <a:extLst>
              <a:ext uri="{FF2B5EF4-FFF2-40B4-BE49-F238E27FC236}">
                <a16:creationId xmlns:a16="http://schemas.microsoft.com/office/drawing/2014/main" id="{F59998B7-F932-4AE1-A5FD-AA2C6D904954}"/>
              </a:ext>
            </a:extLst>
          </p:cNvPr>
          <p:cNvSpPr/>
          <p:nvPr/>
        </p:nvSpPr>
        <p:spPr>
          <a:xfrm>
            <a:off x="1724347" y="1690688"/>
            <a:ext cx="9412911" cy="1200177"/>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lang="en-US" dirty="0"/>
              <a:t>Customer</a:t>
            </a:r>
          </a:p>
        </p:txBody>
      </p:sp>
      <p:cxnSp>
        <p:nvCxnSpPr>
          <p:cNvPr id="71" name="Straight Arrow Connector 70">
            <a:extLst>
              <a:ext uri="{FF2B5EF4-FFF2-40B4-BE49-F238E27FC236}">
                <a16:creationId xmlns:a16="http://schemas.microsoft.com/office/drawing/2014/main" id="{8DED65D7-3B77-4F46-BF09-1B1FF15EAC72}"/>
              </a:ext>
            </a:extLst>
          </p:cNvPr>
          <p:cNvCxnSpPr>
            <a:cxnSpLocks/>
          </p:cNvCxnSpPr>
          <p:nvPr/>
        </p:nvCxnSpPr>
        <p:spPr>
          <a:xfrm flipH="1">
            <a:off x="3683270" y="4973559"/>
            <a:ext cx="266090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C1DB7DF7-3A66-4D7F-9086-00C8D5926391}"/>
              </a:ext>
            </a:extLst>
          </p:cNvPr>
          <p:cNvCxnSpPr>
            <a:cxnSpLocks/>
          </p:cNvCxnSpPr>
          <p:nvPr/>
        </p:nvCxnSpPr>
        <p:spPr>
          <a:xfrm flipH="1">
            <a:off x="3683269" y="4117169"/>
            <a:ext cx="266090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9" name="Text Box 6">
            <a:extLst>
              <a:ext uri="{FF2B5EF4-FFF2-40B4-BE49-F238E27FC236}">
                <a16:creationId xmlns:a16="http://schemas.microsoft.com/office/drawing/2014/main" id="{A763B17B-DA3F-4887-A42B-BC6C74668BF0}"/>
              </a:ext>
            </a:extLst>
          </p:cNvPr>
          <p:cNvSpPr txBox="1"/>
          <p:nvPr/>
        </p:nvSpPr>
        <p:spPr>
          <a:xfrm>
            <a:off x="4459754" y="4900455"/>
            <a:ext cx="786765" cy="273050"/>
          </a:xfrm>
          <a:prstGeom prst="rect">
            <a:avLst/>
          </a:prstGeom>
          <a:noFill/>
          <a:ln w="6350">
            <a:noFill/>
          </a:ln>
        </p:spPr>
        <p:txBody>
          <a:bodyPr rot="0" spcFirstLastPara="0" vert="horz" wrap="none" lIns="91440" tIns="45720" rIns="91440" bIns="45720" numCol="1" spcCol="0" rtlCol="0" fromWordArt="0" anchor="t" anchorCtr="0" forceAA="0" compatLnSpc="1">
            <a:prstTxWarp prst="textNoShape">
              <a:avLst/>
            </a:prstTxWarp>
            <a:noAutofit/>
          </a:bodyPr>
          <a:lstStyle/>
          <a:p>
            <a:pPr marL="0" marR="0" algn="ctr">
              <a:lnSpc>
                <a:spcPct val="107000"/>
              </a:lnSpc>
              <a:spcBef>
                <a:spcPts val="0"/>
              </a:spcBef>
              <a:spcAft>
                <a:spcPts val="800"/>
              </a:spcAft>
            </a:pPr>
            <a:r>
              <a:rPr lang="en-US" dirty="0">
                <a:effectLst/>
                <a:latin typeface="Calibri" panose="020F0502020204030204" pitchFamily="34" charset="0"/>
                <a:ea typeface="Calibri" panose="020F0502020204030204" pitchFamily="34" charset="0"/>
                <a:cs typeface="Times New Roman" panose="02020603050405020304" pitchFamily="18" charset="0"/>
              </a:rPr>
              <a:t>Call API</a:t>
            </a:r>
          </a:p>
        </p:txBody>
      </p:sp>
      <p:sp>
        <p:nvSpPr>
          <p:cNvPr id="80" name="Text Box 6">
            <a:extLst>
              <a:ext uri="{FF2B5EF4-FFF2-40B4-BE49-F238E27FC236}">
                <a16:creationId xmlns:a16="http://schemas.microsoft.com/office/drawing/2014/main" id="{2351F08B-F5FD-4FF7-8F5F-E3CE45E86223}"/>
              </a:ext>
            </a:extLst>
          </p:cNvPr>
          <p:cNvSpPr txBox="1"/>
          <p:nvPr/>
        </p:nvSpPr>
        <p:spPr>
          <a:xfrm>
            <a:off x="4491642" y="4056640"/>
            <a:ext cx="786765" cy="273050"/>
          </a:xfrm>
          <a:prstGeom prst="rect">
            <a:avLst/>
          </a:prstGeom>
          <a:noFill/>
          <a:ln w="6350">
            <a:noFill/>
          </a:ln>
        </p:spPr>
        <p:txBody>
          <a:bodyPr rot="0" spcFirstLastPara="0" vert="horz" wrap="none" lIns="91440" tIns="45720" rIns="91440" bIns="45720" numCol="1" spcCol="0" rtlCol="0" fromWordArt="0" anchor="t" anchorCtr="0" forceAA="0" compatLnSpc="1">
            <a:prstTxWarp prst="textNoShape">
              <a:avLst/>
            </a:prstTxWarp>
            <a:noAutofit/>
          </a:bodyPr>
          <a:lstStyle/>
          <a:p>
            <a:pPr marL="0" marR="0" algn="ctr">
              <a:lnSpc>
                <a:spcPct val="107000"/>
              </a:lnSpc>
              <a:spcBef>
                <a:spcPts val="0"/>
              </a:spcBef>
              <a:spcAft>
                <a:spcPts val="800"/>
              </a:spcAft>
            </a:pPr>
            <a:r>
              <a:rPr lang="en-US" dirty="0">
                <a:effectLst/>
                <a:latin typeface="Calibri" panose="020F0502020204030204" pitchFamily="34" charset="0"/>
                <a:ea typeface="Calibri" panose="020F0502020204030204" pitchFamily="34" charset="0"/>
                <a:cs typeface="Times New Roman" panose="02020603050405020304" pitchFamily="18" charset="0"/>
              </a:rPr>
              <a:t>Call API</a:t>
            </a:r>
          </a:p>
        </p:txBody>
      </p:sp>
    </p:spTree>
    <p:extLst>
      <p:ext uri="{BB962C8B-B14F-4D97-AF65-F5344CB8AC3E}">
        <p14:creationId xmlns:p14="http://schemas.microsoft.com/office/powerpoint/2010/main" val="1129857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7"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197E55FF-A9F9-42A8-9137-138A7FD9788A}"/>
              </a:ext>
            </a:extLst>
          </p:cNvPr>
          <p:cNvSpPr/>
          <p:nvPr/>
        </p:nvSpPr>
        <p:spPr>
          <a:xfrm>
            <a:off x="688363" y="3031364"/>
            <a:ext cx="1634457" cy="237685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dirty="0">
                <a:ln>
                  <a:noFill/>
                </a:ln>
                <a:solidFill>
                  <a:schemeClr val="tx1"/>
                </a:solidFill>
                <a:effectLst>
                  <a:outerShdw blurRad="38100" dist="19050" dir="2700000" algn="tl">
                    <a:schemeClr val="dk1">
                      <a:alpha val="40000"/>
                    </a:schemeClr>
                  </a:outerShdw>
                </a:effectLst>
                <a:ea typeface="Calibri" panose="020F0502020204030204" pitchFamily="34" charset="0"/>
                <a:cs typeface="Times New Roman" panose="02020603050405020304" pitchFamily="18" charset="0"/>
              </a:rPr>
              <a:t>Commercial marketplace</a:t>
            </a:r>
            <a:endParaRPr lang="en-US" dirty="0">
              <a:solidFill>
                <a:schemeClr val="tx1"/>
              </a:solidFill>
              <a:effectLst/>
              <a:ea typeface="Calibri" panose="020F0502020204030204" pitchFamily="34" charset="0"/>
              <a:cs typeface="Times New Roman" panose="02020603050405020304" pitchFamily="18" charset="0"/>
            </a:endParaRPr>
          </a:p>
        </p:txBody>
      </p:sp>
      <p:sp>
        <p:nvSpPr>
          <p:cNvPr id="8" name="Rectangle: Rounded Corners 7">
            <a:extLst>
              <a:ext uri="{FF2B5EF4-FFF2-40B4-BE49-F238E27FC236}">
                <a16:creationId xmlns:a16="http://schemas.microsoft.com/office/drawing/2014/main" id="{F33F1482-E46E-4356-B4FC-AAFCA271CC8D}"/>
              </a:ext>
            </a:extLst>
          </p:cNvPr>
          <p:cNvSpPr/>
          <p:nvPr/>
        </p:nvSpPr>
        <p:spPr>
          <a:xfrm>
            <a:off x="9869179" y="3031364"/>
            <a:ext cx="1533918" cy="237685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6000"/>
              </a:lnSpc>
              <a:spcBef>
                <a:spcPts val="0"/>
              </a:spcBef>
              <a:spcAft>
                <a:spcPts val="800"/>
              </a:spcAft>
            </a:pPr>
            <a:r>
              <a:rPr lang="en-US" dirty="0">
                <a:solidFill>
                  <a:schemeClr val="tx1"/>
                </a:solidFill>
                <a:effectLst>
                  <a:outerShdw blurRad="38100" dist="19050" dir="2700000" algn="tl" rotWithShape="0">
                    <a:schemeClr val="dk1">
                      <a:alpha val="40000"/>
                    </a:schemeClr>
                  </a:outerShdw>
                </a:effectLst>
                <a:ea typeface="Calibri" panose="020F0502020204030204" pitchFamily="34" charset="0"/>
                <a:cs typeface="Times New Roman" panose="02020603050405020304" pitchFamily="18" charset="0"/>
              </a:rPr>
              <a:t>SaaS Solution</a:t>
            </a:r>
            <a:endParaRPr lang="en-US" dirty="0">
              <a:solidFill>
                <a:schemeClr val="tx1"/>
              </a:solidFill>
              <a:effectLst/>
              <a:ea typeface="Calibri" panose="020F0502020204030204" pitchFamily="34" charset="0"/>
              <a:cs typeface="Times New Roman" panose="02020603050405020304" pitchFamily="18" charset="0"/>
            </a:endParaRPr>
          </a:p>
        </p:txBody>
      </p:sp>
      <p:sp>
        <p:nvSpPr>
          <p:cNvPr id="9" name="Rectangle: Rounded Corners 8">
            <a:extLst>
              <a:ext uri="{FF2B5EF4-FFF2-40B4-BE49-F238E27FC236}">
                <a16:creationId xmlns:a16="http://schemas.microsoft.com/office/drawing/2014/main" id="{97464FAB-B6AD-4512-97CA-5AB34E7A24C7}"/>
              </a:ext>
            </a:extLst>
          </p:cNvPr>
          <p:cNvSpPr/>
          <p:nvPr/>
        </p:nvSpPr>
        <p:spPr>
          <a:xfrm>
            <a:off x="4983729" y="4112747"/>
            <a:ext cx="1794143" cy="671197"/>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5000"/>
              </a:lnSpc>
              <a:spcBef>
                <a:spcPts val="0"/>
              </a:spcBef>
              <a:spcAft>
                <a:spcPts val="800"/>
              </a:spcAft>
            </a:pPr>
            <a:r>
              <a:rPr lang="en-US">
                <a:solidFill>
                  <a:schemeClr val="tx1"/>
                </a:solidFill>
                <a:effectLst>
                  <a:outerShdw blurRad="38100" dist="19050" dir="2700000" algn="tl" rotWithShape="0">
                    <a:schemeClr val="dk1">
                      <a:alpha val="40000"/>
                    </a:schemeClr>
                  </a:outerShdw>
                </a:effectLst>
                <a:ea typeface="Calibri" panose="020F0502020204030204" pitchFamily="34" charset="0"/>
                <a:cs typeface="Times New Roman" panose="02020603050405020304" pitchFamily="18" charset="0"/>
              </a:rPr>
              <a:t>Webhook endpoint</a:t>
            </a:r>
            <a:endParaRPr lang="en-US">
              <a:solidFill>
                <a:schemeClr val="tx1"/>
              </a:solidFill>
              <a:effectLst/>
              <a:ea typeface="Calibri" panose="020F0502020204030204" pitchFamily="34" charset="0"/>
              <a:cs typeface="Times New Roman" panose="02020603050405020304" pitchFamily="18" charset="0"/>
            </a:endParaRPr>
          </a:p>
        </p:txBody>
      </p:sp>
      <p:cxnSp>
        <p:nvCxnSpPr>
          <p:cNvPr id="10" name="Straight Arrow Connector 9">
            <a:extLst>
              <a:ext uri="{FF2B5EF4-FFF2-40B4-BE49-F238E27FC236}">
                <a16:creationId xmlns:a16="http://schemas.microsoft.com/office/drawing/2014/main" id="{D3BA0DE1-E4D4-4C08-8708-617D87A3FFE4}"/>
              </a:ext>
            </a:extLst>
          </p:cNvPr>
          <p:cNvCxnSpPr>
            <a:cxnSpLocks/>
          </p:cNvCxnSpPr>
          <p:nvPr/>
        </p:nvCxnSpPr>
        <p:spPr>
          <a:xfrm flipH="1">
            <a:off x="2322820" y="5016725"/>
            <a:ext cx="249818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 Box 6">
            <a:extLst>
              <a:ext uri="{FF2B5EF4-FFF2-40B4-BE49-F238E27FC236}">
                <a16:creationId xmlns:a16="http://schemas.microsoft.com/office/drawing/2014/main" id="{F6598BC7-FA43-40D5-83F9-E12E492580D8}"/>
              </a:ext>
            </a:extLst>
          </p:cNvPr>
          <p:cNvSpPr txBox="1"/>
          <p:nvPr/>
        </p:nvSpPr>
        <p:spPr>
          <a:xfrm>
            <a:off x="3099306" y="5005517"/>
            <a:ext cx="786765" cy="273050"/>
          </a:xfrm>
          <a:prstGeom prst="rect">
            <a:avLst/>
          </a:prstGeom>
          <a:noFill/>
          <a:ln w="6350">
            <a:noFill/>
          </a:ln>
        </p:spPr>
        <p:txBody>
          <a:bodyPr rot="0" spcFirstLastPara="0" vert="horz" wrap="none" lIns="91440" tIns="45720" rIns="91440" bIns="45720" numCol="1" spcCol="0" rtlCol="0" fromWordArt="0" anchor="t" anchorCtr="0" forceAA="0" compatLnSpc="1">
            <a:prstTxWarp prst="textNoShape">
              <a:avLst/>
            </a:prstTxWarp>
            <a:noAutofit/>
          </a:bodyPr>
          <a:lstStyle/>
          <a:p>
            <a:pPr marL="0" marR="0" algn="ctr">
              <a:lnSpc>
                <a:spcPct val="107000"/>
              </a:lnSpc>
              <a:spcBef>
                <a:spcPts val="0"/>
              </a:spcBef>
              <a:spcAft>
                <a:spcPts val="800"/>
              </a:spcAft>
            </a:pPr>
            <a:r>
              <a:rPr lang="en-US" dirty="0">
                <a:effectLst/>
                <a:latin typeface="Calibri" panose="020F0502020204030204" pitchFamily="34" charset="0"/>
                <a:ea typeface="Calibri" panose="020F0502020204030204" pitchFamily="34" charset="0"/>
                <a:cs typeface="Times New Roman" panose="02020603050405020304" pitchFamily="18" charset="0"/>
              </a:rPr>
              <a:t>Call API</a:t>
            </a:r>
          </a:p>
        </p:txBody>
      </p:sp>
      <p:cxnSp>
        <p:nvCxnSpPr>
          <p:cNvPr id="13" name="Straight Arrow Connector 12">
            <a:extLst>
              <a:ext uri="{FF2B5EF4-FFF2-40B4-BE49-F238E27FC236}">
                <a16:creationId xmlns:a16="http://schemas.microsoft.com/office/drawing/2014/main" id="{14D9C572-811E-47F8-8091-DD99CDB6DE01}"/>
              </a:ext>
            </a:extLst>
          </p:cNvPr>
          <p:cNvCxnSpPr>
            <a:cxnSpLocks/>
            <a:endCxn id="9" idx="1"/>
          </p:cNvCxnSpPr>
          <p:nvPr/>
        </p:nvCxnSpPr>
        <p:spPr>
          <a:xfrm>
            <a:off x="2322820" y="4448346"/>
            <a:ext cx="266090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 Box 6">
            <a:extLst>
              <a:ext uri="{FF2B5EF4-FFF2-40B4-BE49-F238E27FC236}">
                <a16:creationId xmlns:a16="http://schemas.microsoft.com/office/drawing/2014/main" id="{461109B1-9248-4E03-A268-F09180051CF9}"/>
              </a:ext>
            </a:extLst>
          </p:cNvPr>
          <p:cNvSpPr txBox="1"/>
          <p:nvPr/>
        </p:nvSpPr>
        <p:spPr>
          <a:xfrm>
            <a:off x="3131192" y="4139064"/>
            <a:ext cx="786765" cy="273050"/>
          </a:xfrm>
          <a:prstGeom prst="rect">
            <a:avLst/>
          </a:prstGeom>
          <a:noFill/>
          <a:ln w="6350">
            <a:noFill/>
          </a:ln>
        </p:spPr>
        <p:txBody>
          <a:bodyPr rot="0" spcFirstLastPara="0" vert="horz" wrap="none" lIns="91440" tIns="45720" rIns="91440" bIns="45720" numCol="1" spcCol="0" rtlCol="0" fromWordArt="0" anchor="t" anchorCtr="0" forceAA="0" compatLnSpc="1">
            <a:prstTxWarp prst="textNoShape">
              <a:avLst/>
            </a:prstTxWarp>
            <a:noAutofit/>
          </a:bodyPr>
          <a:lstStyle/>
          <a:p>
            <a:pPr marL="0" marR="0" algn="ctr">
              <a:lnSpc>
                <a:spcPct val="107000"/>
              </a:lnSpc>
              <a:spcBef>
                <a:spcPts val="0"/>
              </a:spcBef>
              <a:spcAft>
                <a:spcPts val="800"/>
              </a:spcAft>
            </a:pPr>
            <a:r>
              <a:rPr lang="en-US" dirty="0">
                <a:effectLst/>
                <a:latin typeface="Calibri" panose="020F0502020204030204" pitchFamily="34" charset="0"/>
                <a:ea typeface="Calibri" panose="020F0502020204030204" pitchFamily="34" charset="0"/>
                <a:cs typeface="Times New Roman" panose="02020603050405020304" pitchFamily="18" charset="0"/>
              </a:rPr>
              <a:t>Notify</a:t>
            </a:r>
          </a:p>
        </p:txBody>
      </p:sp>
      <p:sp>
        <p:nvSpPr>
          <p:cNvPr id="15" name="Rectangle: Rounded Corners 14">
            <a:extLst>
              <a:ext uri="{FF2B5EF4-FFF2-40B4-BE49-F238E27FC236}">
                <a16:creationId xmlns:a16="http://schemas.microsoft.com/office/drawing/2014/main" id="{0263D84C-4DE9-4365-A01B-22A87F7FCE54}"/>
              </a:ext>
            </a:extLst>
          </p:cNvPr>
          <p:cNvSpPr/>
          <p:nvPr/>
        </p:nvSpPr>
        <p:spPr>
          <a:xfrm>
            <a:off x="4987204" y="3257508"/>
            <a:ext cx="1751675" cy="671197"/>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5000"/>
              </a:lnSpc>
              <a:spcBef>
                <a:spcPts val="0"/>
              </a:spcBef>
              <a:spcAft>
                <a:spcPts val="800"/>
              </a:spcAft>
            </a:pPr>
            <a:r>
              <a:rPr lang="en-US" dirty="0">
                <a:solidFill>
                  <a:schemeClr val="tx1"/>
                </a:solidFill>
                <a:effectLst>
                  <a:outerShdw blurRad="38100" dist="19050" dir="2700000" algn="tl" rotWithShape="0">
                    <a:schemeClr val="dk1">
                      <a:alpha val="40000"/>
                    </a:schemeClr>
                  </a:outerShdw>
                </a:effectLst>
                <a:ea typeface="Calibri" panose="020F0502020204030204" pitchFamily="34" charset="0"/>
                <a:cs typeface="Times New Roman" panose="02020603050405020304" pitchFamily="18" charset="0"/>
              </a:rPr>
              <a:t>Landing page</a:t>
            </a:r>
            <a:endParaRPr lang="en-US" dirty="0">
              <a:solidFill>
                <a:schemeClr val="tx1"/>
              </a:solidFill>
              <a:effectLst/>
              <a:ea typeface="Calibri" panose="020F0502020204030204" pitchFamily="34" charset="0"/>
              <a:cs typeface="Times New Roman" panose="02020603050405020304" pitchFamily="18" charset="0"/>
            </a:endParaRPr>
          </a:p>
        </p:txBody>
      </p:sp>
      <p:sp>
        <p:nvSpPr>
          <p:cNvPr id="18" name="Text Box 6">
            <a:extLst>
              <a:ext uri="{FF2B5EF4-FFF2-40B4-BE49-F238E27FC236}">
                <a16:creationId xmlns:a16="http://schemas.microsoft.com/office/drawing/2014/main" id="{26BF6654-A767-41AB-A528-5C412E10BF5F}"/>
              </a:ext>
            </a:extLst>
          </p:cNvPr>
          <p:cNvSpPr txBox="1"/>
          <p:nvPr/>
        </p:nvSpPr>
        <p:spPr>
          <a:xfrm>
            <a:off x="2493621" y="2885386"/>
            <a:ext cx="2070612" cy="909505"/>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gn="ctr">
              <a:lnSpc>
                <a:spcPct val="107000"/>
              </a:lnSpc>
              <a:spcBef>
                <a:spcPts val="0"/>
              </a:spcBef>
              <a:spcAft>
                <a:spcPts val="800"/>
              </a:spcAft>
            </a:pPr>
            <a:r>
              <a:rPr lang="en-US" dirty="0">
                <a:effectLst/>
                <a:latin typeface="Calibri" panose="020F0502020204030204" pitchFamily="34" charset="0"/>
                <a:ea typeface="Calibri" panose="020F0502020204030204" pitchFamily="34" charset="0"/>
                <a:cs typeface="Times New Roman" panose="02020603050405020304" pitchFamily="18" charset="0"/>
              </a:rPr>
              <a:t>Transfer buyer to configure</a:t>
            </a:r>
          </a:p>
        </p:txBody>
      </p:sp>
      <p:sp>
        <p:nvSpPr>
          <p:cNvPr id="19" name="Text Box 6">
            <a:extLst>
              <a:ext uri="{FF2B5EF4-FFF2-40B4-BE49-F238E27FC236}">
                <a16:creationId xmlns:a16="http://schemas.microsoft.com/office/drawing/2014/main" id="{EE7C04D6-4AA5-4942-B7E9-6BDBD4F535A3}"/>
              </a:ext>
            </a:extLst>
          </p:cNvPr>
          <p:cNvSpPr txBox="1"/>
          <p:nvPr/>
        </p:nvSpPr>
        <p:spPr>
          <a:xfrm>
            <a:off x="605317" y="2672291"/>
            <a:ext cx="786765" cy="273050"/>
          </a:xfrm>
          <a:prstGeom prst="rect">
            <a:avLst/>
          </a:prstGeom>
          <a:noFill/>
          <a:ln w="6350">
            <a:noFill/>
          </a:ln>
        </p:spPr>
        <p:txBody>
          <a:bodyPr rot="0" spcFirstLastPara="0" vert="horz" wrap="none" lIns="91440" tIns="45720" rIns="91440" bIns="45720" numCol="1" spcCol="0" rtlCol="0" fromWordArt="0" anchor="t" anchorCtr="0" forceAA="0" compatLnSpc="1">
            <a:prstTxWarp prst="textNoShape">
              <a:avLst/>
            </a:prstTxWarp>
            <a:noAutofit/>
          </a:bodyPr>
          <a:lstStyle/>
          <a:p>
            <a:pPr marL="0" marR="0" algn="ctr">
              <a:lnSpc>
                <a:spcPct val="107000"/>
              </a:lnSpc>
              <a:spcBef>
                <a:spcPts val="0"/>
              </a:spcBef>
              <a:spcAft>
                <a:spcPts val="800"/>
              </a:spcAft>
            </a:pPr>
            <a:r>
              <a:rPr lang="en-US" dirty="0">
                <a:effectLst/>
                <a:latin typeface="Calibri" panose="020F0502020204030204" pitchFamily="34" charset="0"/>
                <a:ea typeface="Calibri" panose="020F0502020204030204" pitchFamily="34" charset="0"/>
                <a:cs typeface="Times New Roman" panose="02020603050405020304" pitchFamily="18" charset="0"/>
              </a:rPr>
              <a:t>Subscribe</a:t>
            </a:r>
          </a:p>
        </p:txBody>
      </p:sp>
      <p:pic>
        <p:nvPicPr>
          <p:cNvPr id="22" name="Graphic 21" descr="Office worker female outline">
            <a:extLst>
              <a:ext uri="{FF2B5EF4-FFF2-40B4-BE49-F238E27FC236}">
                <a16:creationId xmlns:a16="http://schemas.microsoft.com/office/drawing/2014/main" id="{5D3B015A-65A9-4D1B-89A0-55BE5B25101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48391" y="1473522"/>
            <a:ext cx="914400" cy="914400"/>
          </a:xfrm>
          <a:prstGeom prst="rect">
            <a:avLst/>
          </a:prstGeom>
        </p:spPr>
      </p:pic>
      <p:sp>
        <p:nvSpPr>
          <p:cNvPr id="23" name="TextBox 22">
            <a:extLst>
              <a:ext uri="{FF2B5EF4-FFF2-40B4-BE49-F238E27FC236}">
                <a16:creationId xmlns:a16="http://schemas.microsoft.com/office/drawing/2014/main" id="{418FE8E7-B1A4-448C-BB60-70A3DBB636C9}"/>
              </a:ext>
            </a:extLst>
          </p:cNvPr>
          <p:cNvSpPr txBox="1"/>
          <p:nvPr/>
        </p:nvSpPr>
        <p:spPr>
          <a:xfrm>
            <a:off x="412954" y="1821446"/>
            <a:ext cx="728469" cy="369332"/>
          </a:xfrm>
          <a:prstGeom prst="rect">
            <a:avLst/>
          </a:prstGeom>
          <a:noFill/>
        </p:spPr>
        <p:txBody>
          <a:bodyPr wrap="none" rtlCol="0">
            <a:spAutoFit/>
          </a:bodyPr>
          <a:lstStyle/>
          <a:p>
            <a:pPr algn="ctr"/>
            <a:r>
              <a:rPr lang="en-US" dirty="0"/>
              <a:t>Buyer</a:t>
            </a:r>
          </a:p>
        </p:txBody>
      </p:sp>
      <p:pic>
        <p:nvPicPr>
          <p:cNvPr id="26" name="Graphic 25" descr="Users outline">
            <a:extLst>
              <a:ext uri="{FF2B5EF4-FFF2-40B4-BE49-F238E27FC236}">
                <a16:creationId xmlns:a16="http://schemas.microsoft.com/office/drawing/2014/main" id="{589851DB-30C9-43B7-88D5-E09AC3C66B4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178938" y="1449786"/>
            <a:ext cx="914400" cy="914400"/>
          </a:xfrm>
          <a:prstGeom prst="rect">
            <a:avLst/>
          </a:prstGeom>
        </p:spPr>
      </p:pic>
      <p:sp>
        <p:nvSpPr>
          <p:cNvPr id="27" name="TextBox 26">
            <a:extLst>
              <a:ext uri="{FF2B5EF4-FFF2-40B4-BE49-F238E27FC236}">
                <a16:creationId xmlns:a16="http://schemas.microsoft.com/office/drawing/2014/main" id="{0118D4B8-EFFE-4C38-AAE3-2726EDA1422B}"/>
              </a:ext>
            </a:extLst>
          </p:cNvPr>
          <p:cNvSpPr txBox="1"/>
          <p:nvPr/>
        </p:nvSpPr>
        <p:spPr>
          <a:xfrm>
            <a:off x="8825118" y="1682904"/>
            <a:ext cx="1231427" cy="369332"/>
          </a:xfrm>
          <a:prstGeom prst="rect">
            <a:avLst/>
          </a:prstGeom>
          <a:noFill/>
        </p:spPr>
        <p:txBody>
          <a:bodyPr wrap="none" rtlCol="0">
            <a:spAutoFit/>
          </a:bodyPr>
          <a:lstStyle/>
          <a:p>
            <a:pPr algn="ctr"/>
            <a:r>
              <a:rPr lang="en-US" dirty="0"/>
              <a:t>End user(s)</a:t>
            </a:r>
          </a:p>
        </p:txBody>
      </p:sp>
      <p:sp>
        <p:nvSpPr>
          <p:cNvPr id="28" name="Rectangle: Rounded Corners 27">
            <a:extLst>
              <a:ext uri="{FF2B5EF4-FFF2-40B4-BE49-F238E27FC236}">
                <a16:creationId xmlns:a16="http://schemas.microsoft.com/office/drawing/2014/main" id="{5307ABF9-56A1-41E1-9B6A-FB37BDDC8592}"/>
              </a:ext>
            </a:extLst>
          </p:cNvPr>
          <p:cNvSpPr/>
          <p:nvPr/>
        </p:nvSpPr>
        <p:spPr>
          <a:xfrm>
            <a:off x="4821204" y="3031364"/>
            <a:ext cx="2137016" cy="237685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b" anchorCtr="0" forceAA="0" compatLnSpc="1">
            <a:prstTxWarp prst="textNoShape">
              <a:avLst/>
            </a:prstTxWarp>
            <a:noAutofit/>
          </a:bodyPr>
          <a:lstStyle/>
          <a:p>
            <a:pPr marL="0" marR="0" algn="ctr">
              <a:lnSpc>
                <a:spcPct val="106000"/>
              </a:lnSpc>
              <a:spcBef>
                <a:spcPts val="0"/>
              </a:spcBef>
              <a:spcAft>
                <a:spcPts val="800"/>
              </a:spcAft>
            </a:pPr>
            <a:r>
              <a:rPr lang="en-US" dirty="0">
                <a:solidFill>
                  <a:schemeClr val="tx1"/>
                </a:solidFill>
                <a:effectLst>
                  <a:outerShdw blurRad="38100" dist="19050" dir="2700000" algn="tl" rotWithShape="0">
                    <a:schemeClr val="dk1">
                      <a:alpha val="40000"/>
                    </a:schemeClr>
                  </a:outerShdw>
                </a:effectLst>
                <a:ea typeface="Calibri" panose="020F0502020204030204" pitchFamily="34" charset="0"/>
                <a:cs typeface="Times New Roman" panose="02020603050405020304" pitchFamily="18" charset="0"/>
              </a:rPr>
              <a:t>Integration</a:t>
            </a:r>
            <a:endParaRPr lang="en-US" dirty="0">
              <a:solidFill>
                <a:schemeClr val="tx1"/>
              </a:solidFill>
              <a:effectLst/>
              <a:ea typeface="Calibri" panose="020F0502020204030204" pitchFamily="34" charset="0"/>
              <a:cs typeface="Times New Roman" panose="02020603050405020304" pitchFamily="18" charset="0"/>
            </a:endParaRPr>
          </a:p>
        </p:txBody>
      </p:sp>
      <p:cxnSp>
        <p:nvCxnSpPr>
          <p:cNvPr id="36" name="Connector: Elbow 35">
            <a:extLst>
              <a:ext uri="{FF2B5EF4-FFF2-40B4-BE49-F238E27FC236}">
                <a16:creationId xmlns:a16="http://schemas.microsoft.com/office/drawing/2014/main" id="{73145C18-71C6-49C2-8D07-E30D6379F68C}"/>
              </a:ext>
            </a:extLst>
          </p:cNvPr>
          <p:cNvCxnSpPr>
            <a:cxnSpLocks/>
            <a:stCxn id="22" idx="2"/>
            <a:endCxn id="15" idx="1"/>
          </p:cNvCxnSpPr>
          <p:nvPr/>
        </p:nvCxnSpPr>
        <p:spPr>
          <a:xfrm rot="16200000" flipH="1">
            <a:off x="2643805" y="1249707"/>
            <a:ext cx="1205185" cy="3481613"/>
          </a:xfrm>
          <a:prstGeom prst="bentConnector2">
            <a:avLst/>
          </a:prstGeom>
          <a:ln>
            <a:solidFill>
              <a:schemeClr val="tx1"/>
            </a:solidFill>
            <a:prstDash val="lgDashDot"/>
            <a:tailEnd type="triangle"/>
          </a:ln>
        </p:spPr>
        <p:style>
          <a:lnRef idx="1">
            <a:schemeClr val="accent1"/>
          </a:lnRef>
          <a:fillRef idx="0">
            <a:schemeClr val="accent1"/>
          </a:fillRef>
          <a:effectRef idx="0">
            <a:schemeClr val="accent1"/>
          </a:effectRef>
          <a:fontRef idx="minor">
            <a:schemeClr val="tx1"/>
          </a:fontRef>
        </p:style>
      </p:cxnSp>
      <p:cxnSp>
        <p:nvCxnSpPr>
          <p:cNvPr id="48" name="Connector: Elbow 47">
            <a:extLst>
              <a:ext uri="{FF2B5EF4-FFF2-40B4-BE49-F238E27FC236}">
                <a16:creationId xmlns:a16="http://schemas.microsoft.com/office/drawing/2014/main" id="{4590CAA4-DA6E-4409-9958-BDB2F88A2C09}"/>
              </a:ext>
            </a:extLst>
          </p:cNvPr>
          <p:cNvCxnSpPr>
            <a:cxnSpLocks/>
            <a:stCxn id="22" idx="2"/>
            <a:endCxn id="3" idx="1"/>
          </p:cNvCxnSpPr>
          <p:nvPr/>
        </p:nvCxnSpPr>
        <p:spPr>
          <a:xfrm rot="5400000">
            <a:off x="181044" y="2895241"/>
            <a:ext cx="1831867" cy="817228"/>
          </a:xfrm>
          <a:prstGeom prst="bentConnector4">
            <a:avLst>
              <a:gd name="adj1" fmla="val 17562"/>
              <a:gd name="adj2" fmla="val 12797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Rectangle: Rounded Corners 49">
            <a:extLst>
              <a:ext uri="{FF2B5EF4-FFF2-40B4-BE49-F238E27FC236}">
                <a16:creationId xmlns:a16="http://schemas.microsoft.com/office/drawing/2014/main" id="{FE788475-1478-4C6E-999B-80086ABD05E2}"/>
              </a:ext>
            </a:extLst>
          </p:cNvPr>
          <p:cNvSpPr/>
          <p:nvPr/>
        </p:nvSpPr>
        <p:spPr>
          <a:xfrm>
            <a:off x="4460037" y="2700742"/>
            <a:ext cx="7371407" cy="3261974"/>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lang="en-US" dirty="0"/>
              <a:t>Publisher</a:t>
            </a:r>
          </a:p>
        </p:txBody>
      </p:sp>
      <p:cxnSp>
        <p:nvCxnSpPr>
          <p:cNvPr id="52" name="Straight Arrow Connector 51">
            <a:extLst>
              <a:ext uri="{FF2B5EF4-FFF2-40B4-BE49-F238E27FC236}">
                <a16:creationId xmlns:a16="http://schemas.microsoft.com/office/drawing/2014/main" id="{F332D887-489B-4C46-A029-B7B116388891}"/>
              </a:ext>
            </a:extLst>
          </p:cNvPr>
          <p:cNvCxnSpPr>
            <a:cxnSpLocks/>
            <a:stCxn id="26" idx="2"/>
            <a:endCxn id="8" idx="0"/>
          </p:cNvCxnSpPr>
          <p:nvPr/>
        </p:nvCxnSpPr>
        <p:spPr>
          <a:xfrm>
            <a:off x="10636138" y="2364186"/>
            <a:ext cx="0" cy="66717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9" name="Rectangle: Rounded Corners 58">
            <a:extLst>
              <a:ext uri="{FF2B5EF4-FFF2-40B4-BE49-F238E27FC236}">
                <a16:creationId xmlns:a16="http://schemas.microsoft.com/office/drawing/2014/main" id="{F59998B7-F932-4AE1-A5FD-AA2C6D904954}"/>
              </a:ext>
            </a:extLst>
          </p:cNvPr>
          <p:cNvSpPr/>
          <p:nvPr/>
        </p:nvSpPr>
        <p:spPr>
          <a:xfrm>
            <a:off x="363898" y="1311547"/>
            <a:ext cx="11467546" cy="1200177"/>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lang="en-US" dirty="0"/>
              <a:t>Customer</a:t>
            </a:r>
          </a:p>
        </p:txBody>
      </p:sp>
      <p:cxnSp>
        <p:nvCxnSpPr>
          <p:cNvPr id="71" name="Straight Arrow Connector 70">
            <a:extLst>
              <a:ext uri="{FF2B5EF4-FFF2-40B4-BE49-F238E27FC236}">
                <a16:creationId xmlns:a16="http://schemas.microsoft.com/office/drawing/2014/main" id="{8DED65D7-3B77-4F46-BF09-1B1FF15EAC72}"/>
              </a:ext>
            </a:extLst>
          </p:cNvPr>
          <p:cNvCxnSpPr>
            <a:cxnSpLocks/>
          </p:cNvCxnSpPr>
          <p:nvPr/>
        </p:nvCxnSpPr>
        <p:spPr>
          <a:xfrm flipH="1">
            <a:off x="2322821" y="4594418"/>
            <a:ext cx="266090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C1DB7DF7-3A66-4D7F-9086-00C8D5926391}"/>
              </a:ext>
            </a:extLst>
          </p:cNvPr>
          <p:cNvCxnSpPr>
            <a:cxnSpLocks/>
          </p:cNvCxnSpPr>
          <p:nvPr/>
        </p:nvCxnSpPr>
        <p:spPr>
          <a:xfrm flipH="1">
            <a:off x="2322820" y="3738028"/>
            <a:ext cx="266090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9" name="Text Box 6">
            <a:extLst>
              <a:ext uri="{FF2B5EF4-FFF2-40B4-BE49-F238E27FC236}">
                <a16:creationId xmlns:a16="http://schemas.microsoft.com/office/drawing/2014/main" id="{A763B17B-DA3F-4887-A42B-BC6C74668BF0}"/>
              </a:ext>
            </a:extLst>
          </p:cNvPr>
          <p:cNvSpPr txBox="1"/>
          <p:nvPr/>
        </p:nvSpPr>
        <p:spPr>
          <a:xfrm>
            <a:off x="3099305" y="4521314"/>
            <a:ext cx="786765" cy="273050"/>
          </a:xfrm>
          <a:prstGeom prst="rect">
            <a:avLst/>
          </a:prstGeom>
          <a:noFill/>
          <a:ln w="6350">
            <a:noFill/>
          </a:ln>
        </p:spPr>
        <p:txBody>
          <a:bodyPr rot="0" spcFirstLastPara="0" vert="horz" wrap="none" lIns="91440" tIns="45720" rIns="91440" bIns="45720" numCol="1" spcCol="0" rtlCol="0" fromWordArt="0" anchor="t" anchorCtr="0" forceAA="0" compatLnSpc="1">
            <a:prstTxWarp prst="textNoShape">
              <a:avLst/>
            </a:prstTxWarp>
            <a:noAutofit/>
          </a:bodyPr>
          <a:lstStyle/>
          <a:p>
            <a:pPr marL="0" marR="0" algn="ctr">
              <a:lnSpc>
                <a:spcPct val="107000"/>
              </a:lnSpc>
              <a:spcBef>
                <a:spcPts val="0"/>
              </a:spcBef>
              <a:spcAft>
                <a:spcPts val="800"/>
              </a:spcAft>
            </a:pPr>
            <a:r>
              <a:rPr lang="en-US" dirty="0">
                <a:effectLst/>
                <a:latin typeface="Calibri" panose="020F0502020204030204" pitchFamily="34" charset="0"/>
                <a:ea typeface="Calibri" panose="020F0502020204030204" pitchFamily="34" charset="0"/>
                <a:cs typeface="Times New Roman" panose="02020603050405020304" pitchFamily="18" charset="0"/>
              </a:rPr>
              <a:t>Call API</a:t>
            </a:r>
          </a:p>
        </p:txBody>
      </p:sp>
      <p:sp>
        <p:nvSpPr>
          <p:cNvPr id="80" name="Text Box 6">
            <a:extLst>
              <a:ext uri="{FF2B5EF4-FFF2-40B4-BE49-F238E27FC236}">
                <a16:creationId xmlns:a16="http://schemas.microsoft.com/office/drawing/2014/main" id="{2351F08B-F5FD-4FF7-8F5F-E3CE45E86223}"/>
              </a:ext>
            </a:extLst>
          </p:cNvPr>
          <p:cNvSpPr txBox="1"/>
          <p:nvPr/>
        </p:nvSpPr>
        <p:spPr>
          <a:xfrm>
            <a:off x="3131193" y="3677499"/>
            <a:ext cx="786765" cy="273050"/>
          </a:xfrm>
          <a:prstGeom prst="rect">
            <a:avLst/>
          </a:prstGeom>
          <a:noFill/>
          <a:ln w="6350">
            <a:noFill/>
          </a:ln>
        </p:spPr>
        <p:txBody>
          <a:bodyPr rot="0" spcFirstLastPara="0" vert="horz" wrap="none" lIns="91440" tIns="45720" rIns="91440" bIns="45720" numCol="1" spcCol="0" rtlCol="0" fromWordArt="0" anchor="t" anchorCtr="0" forceAA="0" compatLnSpc="1">
            <a:prstTxWarp prst="textNoShape">
              <a:avLst/>
            </a:prstTxWarp>
            <a:noAutofit/>
          </a:bodyPr>
          <a:lstStyle/>
          <a:p>
            <a:pPr marL="0" marR="0" algn="ctr">
              <a:lnSpc>
                <a:spcPct val="107000"/>
              </a:lnSpc>
              <a:spcBef>
                <a:spcPts val="0"/>
              </a:spcBef>
              <a:spcAft>
                <a:spcPts val="800"/>
              </a:spcAft>
            </a:pPr>
            <a:r>
              <a:rPr lang="en-US" dirty="0">
                <a:effectLst/>
                <a:latin typeface="Calibri" panose="020F0502020204030204" pitchFamily="34" charset="0"/>
                <a:ea typeface="Calibri" panose="020F0502020204030204" pitchFamily="34" charset="0"/>
                <a:cs typeface="Times New Roman" panose="02020603050405020304" pitchFamily="18" charset="0"/>
              </a:rPr>
              <a:t>Call API</a:t>
            </a:r>
          </a:p>
        </p:txBody>
      </p:sp>
      <p:sp>
        <p:nvSpPr>
          <p:cNvPr id="5" name="Isosceles Triangle 4">
            <a:extLst>
              <a:ext uri="{FF2B5EF4-FFF2-40B4-BE49-F238E27FC236}">
                <a16:creationId xmlns:a16="http://schemas.microsoft.com/office/drawing/2014/main" id="{4CCAE335-ABD8-4638-95D1-000C7EA80BBC}"/>
              </a:ext>
            </a:extLst>
          </p:cNvPr>
          <p:cNvSpPr/>
          <p:nvPr/>
        </p:nvSpPr>
        <p:spPr>
          <a:xfrm>
            <a:off x="2948943" y="1547144"/>
            <a:ext cx="767079" cy="642270"/>
          </a:xfrm>
          <a:prstGeom prs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881FFC4D-691F-41C9-927A-2BC9584011A2}"/>
              </a:ext>
            </a:extLst>
          </p:cNvPr>
          <p:cNvSpPr txBox="1"/>
          <p:nvPr/>
        </p:nvSpPr>
        <p:spPr>
          <a:xfrm>
            <a:off x="3660785" y="1473794"/>
            <a:ext cx="3597331" cy="646331"/>
          </a:xfrm>
          <a:prstGeom prst="rect">
            <a:avLst/>
          </a:prstGeom>
          <a:noFill/>
        </p:spPr>
        <p:txBody>
          <a:bodyPr wrap="none" rtlCol="0">
            <a:spAutoFit/>
          </a:bodyPr>
          <a:lstStyle/>
          <a:p>
            <a:r>
              <a:rPr lang="en-US" dirty="0"/>
              <a:t>Customer’s AD</a:t>
            </a:r>
          </a:p>
          <a:p>
            <a:r>
              <a:rPr lang="en-US" dirty="0"/>
              <a:t>Logged on through multi-tenant app</a:t>
            </a:r>
          </a:p>
        </p:txBody>
      </p:sp>
      <p:cxnSp>
        <p:nvCxnSpPr>
          <p:cNvPr id="12" name="Straight Arrow Connector 11">
            <a:extLst>
              <a:ext uri="{FF2B5EF4-FFF2-40B4-BE49-F238E27FC236}">
                <a16:creationId xmlns:a16="http://schemas.microsoft.com/office/drawing/2014/main" id="{EFFBD0C1-D8AA-4089-98DA-659209F0E86B}"/>
              </a:ext>
            </a:extLst>
          </p:cNvPr>
          <p:cNvCxnSpPr>
            <a:stCxn id="5" idx="3"/>
            <a:endCxn id="15" idx="0"/>
          </p:cNvCxnSpPr>
          <p:nvPr/>
        </p:nvCxnSpPr>
        <p:spPr>
          <a:xfrm>
            <a:off x="3332483" y="2189414"/>
            <a:ext cx="2530559" cy="106809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Isosceles Triangle 31">
            <a:extLst>
              <a:ext uri="{FF2B5EF4-FFF2-40B4-BE49-F238E27FC236}">
                <a16:creationId xmlns:a16="http://schemas.microsoft.com/office/drawing/2014/main" id="{0F34BDF0-0989-4C9C-8153-73789B7A864A}"/>
              </a:ext>
            </a:extLst>
          </p:cNvPr>
          <p:cNvSpPr/>
          <p:nvPr/>
        </p:nvSpPr>
        <p:spPr>
          <a:xfrm>
            <a:off x="3653274" y="5641581"/>
            <a:ext cx="767079" cy="642270"/>
          </a:xfrm>
          <a:prstGeom prs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189ACBDB-2AB9-4016-B751-F25D225E8539}"/>
              </a:ext>
            </a:extLst>
          </p:cNvPr>
          <p:cNvSpPr txBox="1"/>
          <p:nvPr/>
        </p:nvSpPr>
        <p:spPr>
          <a:xfrm>
            <a:off x="4499587" y="6039036"/>
            <a:ext cx="2392193" cy="646331"/>
          </a:xfrm>
          <a:prstGeom prst="rect">
            <a:avLst/>
          </a:prstGeom>
          <a:noFill/>
        </p:spPr>
        <p:txBody>
          <a:bodyPr wrap="none" rtlCol="0">
            <a:spAutoFit/>
          </a:bodyPr>
          <a:lstStyle/>
          <a:p>
            <a:r>
              <a:rPr lang="en-US" dirty="0"/>
              <a:t>Publisher’s AD</a:t>
            </a:r>
          </a:p>
          <a:p>
            <a:r>
              <a:rPr lang="en-US" dirty="0"/>
              <a:t>Use a single-tenant app</a:t>
            </a:r>
          </a:p>
        </p:txBody>
      </p:sp>
      <p:cxnSp>
        <p:nvCxnSpPr>
          <p:cNvPr id="17" name="Straight Arrow Connector 16">
            <a:extLst>
              <a:ext uri="{FF2B5EF4-FFF2-40B4-BE49-F238E27FC236}">
                <a16:creationId xmlns:a16="http://schemas.microsoft.com/office/drawing/2014/main" id="{0EE3BE28-6395-4542-B02B-29315C4D598B}"/>
              </a:ext>
            </a:extLst>
          </p:cNvPr>
          <p:cNvCxnSpPr>
            <a:stCxn id="28" idx="2"/>
            <a:endCxn id="32" idx="5"/>
          </p:cNvCxnSpPr>
          <p:nvPr/>
        </p:nvCxnSpPr>
        <p:spPr>
          <a:xfrm flipH="1">
            <a:off x="4228583" y="5408214"/>
            <a:ext cx="1661129" cy="55450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1" name="Graphic 20" descr="Programmer female outline">
            <a:extLst>
              <a:ext uri="{FF2B5EF4-FFF2-40B4-BE49-F238E27FC236}">
                <a16:creationId xmlns:a16="http://schemas.microsoft.com/office/drawing/2014/main" id="{2B793F20-F805-49B0-A75A-ED8ED2B8544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808358" y="3677499"/>
            <a:ext cx="914400" cy="914400"/>
          </a:xfrm>
          <a:prstGeom prst="rect">
            <a:avLst/>
          </a:prstGeom>
        </p:spPr>
      </p:pic>
      <p:cxnSp>
        <p:nvCxnSpPr>
          <p:cNvPr id="38" name="Straight Arrow Connector 37">
            <a:extLst>
              <a:ext uri="{FF2B5EF4-FFF2-40B4-BE49-F238E27FC236}">
                <a16:creationId xmlns:a16="http://schemas.microsoft.com/office/drawing/2014/main" id="{53BF028B-7066-4F61-A5CE-7701538FF7E4}"/>
              </a:ext>
            </a:extLst>
          </p:cNvPr>
          <p:cNvCxnSpPr>
            <a:cxnSpLocks/>
            <a:endCxn id="21" idx="1"/>
          </p:cNvCxnSpPr>
          <p:nvPr/>
        </p:nvCxnSpPr>
        <p:spPr>
          <a:xfrm>
            <a:off x="7034816" y="3871178"/>
            <a:ext cx="773542" cy="26352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559AC0B7-20A0-4C3C-A985-4738FEACE4E0}"/>
              </a:ext>
            </a:extLst>
          </p:cNvPr>
          <p:cNvCxnSpPr>
            <a:cxnSpLocks/>
          </p:cNvCxnSpPr>
          <p:nvPr/>
        </p:nvCxnSpPr>
        <p:spPr>
          <a:xfrm flipH="1">
            <a:off x="7034817" y="4760500"/>
            <a:ext cx="657010" cy="17002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 Box 6">
            <a:extLst>
              <a:ext uri="{FF2B5EF4-FFF2-40B4-BE49-F238E27FC236}">
                <a16:creationId xmlns:a16="http://schemas.microsoft.com/office/drawing/2014/main" id="{47DE34E1-3347-4232-B323-74E13FC67FDC}"/>
              </a:ext>
            </a:extLst>
          </p:cNvPr>
          <p:cNvSpPr txBox="1"/>
          <p:nvPr/>
        </p:nvSpPr>
        <p:spPr>
          <a:xfrm>
            <a:off x="7872175" y="4530446"/>
            <a:ext cx="786765" cy="273050"/>
          </a:xfrm>
          <a:prstGeom prst="rect">
            <a:avLst/>
          </a:prstGeom>
          <a:noFill/>
          <a:ln w="6350">
            <a:noFill/>
          </a:ln>
        </p:spPr>
        <p:txBody>
          <a:bodyPr rot="0" spcFirstLastPara="0" vert="horz" wrap="none" lIns="91440" tIns="45720" rIns="91440" bIns="45720" numCol="1" spcCol="0" rtlCol="0" fromWordArt="0" anchor="t" anchorCtr="0" forceAA="0" compatLnSpc="1">
            <a:prstTxWarp prst="textNoShape">
              <a:avLst/>
            </a:prstTxWarp>
            <a:noAutofit/>
          </a:bodyPr>
          <a:lstStyle/>
          <a:p>
            <a:pPr marL="0" marR="0" algn="ctr">
              <a:lnSpc>
                <a:spcPct val="107000"/>
              </a:lnSpc>
              <a:spcBef>
                <a:spcPts val="0"/>
              </a:spcBef>
              <a:spcAft>
                <a:spcPts val="800"/>
              </a:spcAft>
            </a:pPr>
            <a:r>
              <a:rPr lang="en-US" dirty="0">
                <a:effectLst/>
                <a:latin typeface="Calibri" panose="020F0502020204030204" pitchFamily="34" charset="0"/>
                <a:ea typeface="Calibri" panose="020F0502020204030204" pitchFamily="34" charset="0"/>
                <a:cs typeface="Times New Roman" panose="02020603050405020304" pitchFamily="18" charset="0"/>
              </a:rPr>
              <a:t>Operations</a:t>
            </a:r>
          </a:p>
        </p:txBody>
      </p:sp>
      <p:cxnSp>
        <p:nvCxnSpPr>
          <p:cNvPr id="47" name="Straight Arrow Connector 46">
            <a:extLst>
              <a:ext uri="{FF2B5EF4-FFF2-40B4-BE49-F238E27FC236}">
                <a16:creationId xmlns:a16="http://schemas.microsoft.com/office/drawing/2014/main" id="{56724890-2407-4B0A-AE5B-3761B5F6384B}"/>
              </a:ext>
            </a:extLst>
          </p:cNvPr>
          <p:cNvCxnSpPr>
            <a:cxnSpLocks/>
            <a:endCxn id="8" idx="1"/>
          </p:cNvCxnSpPr>
          <p:nvPr/>
        </p:nvCxnSpPr>
        <p:spPr>
          <a:xfrm>
            <a:off x="8722758" y="4219789"/>
            <a:ext cx="114642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Text Box 6">
            <a:extLst>
              <a:ext uri="{FF2B5EF4-FFF2-40B4-BE49-F238E27FC236}">
                <a16:creationId xmlns:a16="http://schemas.microsoft.com/office/drawing/2014/main" id="{EAA9F3AB-65A0-41BC-8E28-6B5435B05F24}"/>
              </a:ext>
            </a:extLst>
          </p:cNvPr>
          <p:cNvSpPr txBox="1"/>
          <p:nvPr/>
        </p:nvSpPr>
        <p:spPr>
          <a:xfrm>
            <a:off x="7478792" y="4899960"/>
            <a:ext cx="786765" cy="273050"/>
          </a:xfrm>
          <a:prstGeom prst="rect">
            <a:avLst/>
          </a:prstGeom>
          <a:noFill/>
          <a:ln w="6350">
            <a:noFill/>
          </a:ln>
        </p:spPr>
        <p:txBody>
          <a:bodyPr rot="0" spcFirstLastPara="0" vert="horz" wrap="none" lIns="91440" tIns="45720" rIns="91440" bIns="45720" numCol="1" spcCol="0" rtlCol="0" fromWordArt="0" anchor="t" anchorCtr="0" forceAA="0" compatLnSpc="1">
            <a:prstTxWarp prst="textNoShape">
              <a:avLst/>
            </a:prstTxWarp>
            <a:noAutofit/>
          </a:bodyPr>
          <a:lstStyle/>
          <a:p>
            <a:pPr marL="0" marR="0" algn="ctr">
              <a:lnSpc>
                <a:spcPct val="107000"/>
              </a:lnSpc>
              <a:spcBef>
                <a:spcPts val="0"/>
              </a:spcBef>
              <a:spcAft>
                <a:spcPts val="800"/>
              </a:spcAft>
            </a:pPr>
            <a:r>
              <a:rPr lang="en-US" dirty="0">
                <a:effectLst/>
                <a:latin typeface="Calibri" panose="020F0502020204030204" pitchFamily="34" charset="0"/>
                <a:ea typeface="Calibri" panose="020F0502020204030204" pitchFamily="34" charset="0"/>
                <a:cs typeface="Times New Roman" panose="02020603050405020304" pitchFamily="18" charset="0"/>
              </a:rPr>
              <a:t>Mark completion</a:t>
            </a:r>
          </a:p>
        </p:txBody>
      </p:sp>
      <p:sp>
        <p:nvSpPr>
          <p:cNvPr id="53" name="Text Box 6">
            <a:extLst>
              <a:ext uri="{FF2B5EF4-FFF2-40B4-BE49-F238E27FC236}">
                <a16:creationId xmlns:a16="http://schemas.microsoft.com/office/drawing/2014/main" id="{41CCEAE2-DDE2-4920-A76B-BCD4256824C3}"/>
              </a:ext>
            </a:extLst>
          </p:cNvPr>
          <p:cNvSpPr txBox="1"/>
          <p:nvPr/>
        </p:nvSpPr>
        <p:spPr>
          <a:xfrm>
            <a:off x="7446378" y="3317014"/>
            <a:ext cx="786765" cy="273050"/>
          </a:xfrm>
          <a:prstGeom prst="rect">
            <a:avLst/>
          </a:prstGeom>
          <a:noFill/>
          <a:ln w="6350">
            <a:noFill/>
          </a:ln>
        </p:spPr>
        <p:txBody>
          <a:bodyPr rot="0" spcFirstLastPara="0" vert="horz" wrap="none" lIns="91440" tIns="45720" rIns="91440" bIns="45720" numCol="1" spcCol="0" rtlCol="0" fromWordArt="0" anchor="t" anchorCtr="0" forceAA="0" compatLnSpc="1">
            <a:prstTxWarp prst="textNoShape">
              <a:avLst/>
            </a:prstTxWarp>
            <a:noAutofit/>
          </a:bodyPr>
          <a:lstStyle/>
          <a:p>
            <a:pPr marL="0" marR="0" algn="ctr">
              <a:lnSpc>
                <a:spcPct val="107000"/>
              </a:lnSpc>
              <a:spcBef>
                <a:spcPts val="0"/>
              </a:spcBef>
              <a:spcAft>
                <a:spcPts val="800"/>
              </a:spcAft>
            </a:pPr>
            <a:r>
              <a:rPr lang="en-US" dirty="0">
                <a:effectLst/>
                <a:latin typeface="Calibri" panose="020F0502020204030204" pitchFamily="34" charset="0"/>
                <a:ea typeface="Calibri" panose="020F0502020204030204" pitchFamily="34" charset="0"/>
                <a:cs typeface="Times New Roman" panose="02020603050405020304" pitchFamily="18" charset="0"/>
              </a:rPr>
              <a:t>Send notification</a:t>
            </a:r>
          </a:p>
        </p:txBody>
      </p:sp>
      <p:sp>
        <p:nvSpPr>
          <p:cNvPr id="58" name="Text Box 6">
            <a:extLst>
              <a:ext uri="{FF2B5EF4-FFF2-40B4-BE49-F238E27FC236}">
                <a16:creationId xmlns:a16="http://schemas.microsoft.com/office/drawing/2014/main" id="{5548C243-731B-4709-80F9-41632D551DBC}"/>
              </a:ext>
            </a:extLst>
          </p:cNvPr>
          <p:cNvSpPr txBox="1"/>
          <p:nvPr/>
        </p:nvSpPr>
        <p:spPr>
          <a:xfrm>
            <a:off x="8624715" y="3626206"/>
            <a:ext cx="1308282" cy="914396"/>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gn="ctr">
              <a:lnSpc>
                <a:spcPct val="107000"/>
              </a:lnSpc>
              <a:spcBef>
                <a:spcPts val="0"/>
              </a:spcBef>
              <a:spcAft>
                <a:spcPts val="800"/>
              </a:spcAft>
            </a:pPr>
            <a:r>
              <a:rPr lang="en-US" dirty="0">
                <a:effectLst/>
                <a:latin typeface="Calibri" panose="020F0502020204030204" pitchFamily="34" charset="0"/>
                <a:ea typeface="Calibri" panose="020F0502020204030204" pitchFamily="34" charset="0"/>
                <a:cs typeface="Times New Roman" panose="02020603050405020304" pitchFamily="18" charset="0"/>
              </a:rPr>
              <a:t>Provision/ Deprovision/ Suspend</a:t>
            </a:r>
          </a:p>
        </p:txBody>
      </p:sp>
    </p:spTree>
    <p:extLst>
      <p:ext uri="{BB962C8B-B14F-4D97-AF65-F5344CB8AC3E}">
        <p14:creationId xmlns:p14="http://schemas.microsoft.com/office/powerpoint/2010/main" val="210741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Rectangle: Rounded Corners 99">
            <a:extLst>
              <a:ext uri="{FF2B5EF4-FFF2-40B4-BE49-F238E27FC236}">
                <a16:creationId xmlns:a16="http://schemas.microsoft.com/office/drawing/2014/main" id="{186F42CC-B0DF-43CF-8A74-671E09431853}"/>
              </a:ext>
            </a:extLst>
          </p:cNvPr>
          <p:cNvSpPr/>
          <p:nvPr/>
        </p:nvSpPr>
        <p:spPr>
          <a:xfrm>
            <a:off x="4210608" y="3382684"/>
            <a:ext cx="1042483" cy="2841223"/>
          </a:xfrm>
          <a:prstGeom prst="roundRect">
            <a:avLst/>
          </a:prstGeom>
          <a:noFill/>
          <a:ln w="3810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8B54C76F-C2D8-4804-B6B1-2B6889785DCF}"/>
              </a:ext>
            </a:extLst>
          </p:cNvPr>
          <p:cNvSpPr>
            <a:spLocks noGrp="1"/>
          </p:cNvSpPr>
          <p:nvPr>
            <p:ph type="title"/>
          </p:nvPr>
        </p:nvSpPr>
        <p:spPr/>
        <p:txBody>
          <a:bodyPr/>
          <a:lstStyle/>
          <a:p>
            <a:r>
              <a:rPr lang="en-US"/>
              <a:t>Anatomy of a SaaS offer</a:t>
            </a:r>
          </a:p>
        </p:txBody>
      </p:sp>
      <p:sp>
        <p:nvSpPr>
          <p:cNvPr id="7" name="Rectangle 6">
            <a:extLst>
              <a:ext uri="{FF2B5EF4-FFF2-40B4-BE49-F238E27FC236}">
                <a16:creationId xmlns:a16="http://schemas.microsoft.com/office/drawing/2014/main" id="{E8B1C6B1-9DED-4903-8810-0DA1912BF85A}"/>
              </a:ext>
            </a:extLst>
          </p:cNvPr>
          <p:cNvSpPr/>
          <p:nvPr/>
        </p:nvSpPr>
        <p:spPr>
          <a:xfrm>
            <a:off x="1623454" y="2219316"/>
            <a:ext cx="1410930" cy="132556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Partner Center</a:t>
            </a:r>
          </a:p>
        </p:txBody>
      </p:sp>
      <p:sp>
        <p:nvSpPr>
          <p:cNvPr id="13" name="Rectangle 12">
            <a:extLst>
              <a:ext uri="{FF2B5EF4-FFF2-40B4-BE49-F238E27FC236}">
                <a16:creationId xmlns:a16="http://schemas.microsoft.com/office/drawing/2014/main" id="{5FBC5E36-A782-450B-A83E-967E0BAC4A29}"/>
              </a:ext>
            </a:extLst>
          </p:cNvPr>
          <p:cNvSpPr/>
          <p:nvPr/>
        </p:nvSpPr>
        <p:spPr>
          <a:xfrm>
            <a:off x="3998803" y="2219316"/>
            <a:ext cx="1410930" cy="132556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Commercial marketplace</a:t>
            </a:r>
          </a:p>
        </p:txBody>
      </p:sp>
      <p:pic>
        <p:nvPicPr>
          <p:cNvPr id="15" name="Graphic 14" descr="Users outline">
            <a:extLst>
              <a:ext uri="{FF2B5EF4-FFF2-40B4-BE49-F238E27FC236}">
                <a16:creationId xmlns:a16="http://schemas.microsoft.com/office/drawing/2014/main" id="{6B17F714-05AD-4104-A781-E1761F31651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459440" y="3887698"/>
            <a:ext cx="914400" cy="914400"/>
          </a:xfrm>
          <a:prstGeom prst="rect">
            <a:avLst/>
          </a:prstGeom>
        </p:spPr>
      </p:pic>
      <p:pic>
        <p:nvPicPr>
          <p:cNvPr id="19" name="Graphic 18" descr="Office worker female outline">
            <a:extLst>
              <a:ext uri="{FF2B5EF4-FFF2-40B4-BE49-F238E27FC236}">
                <a16:creationId xmlns:a16="http://schemas.microsoft.com/office/drawing/2014/main" id="{57472DA4-9534-4977-A3AB-36FE83307FF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199747" y="1809187"/>
            <a:ext cx="914400" cy="914400"/>
          </a:xfrm>
          <a:prstGeom prst="rect">
            <a:avLst/>
          </a:prstGeom>
        </p:spPr>
      </p:pic>
      <p:sp>
        <p:nvSpPr>
          <p:cNvPr id="20" name="Rectangle 19">
            <a:extLst>
              <a:ext uri="{FF2B5EF4-FFF2-40B4-BE49-F238E27FC236}">
                <a16:creationId xmlns:a16="http://schemas.microsoft.com/office/drawing/2014/main" id="{CBF9E6B2-C98E-4DE6-A7BF-A749E90182FA}"/>
              </a:ext>
            </a:extLst>
          </p:cNvPr>
          <p:cNvSpPr/>
          <p:nvPr/>
        </p:nvSpPr>
        <p:spPr>
          <a:xfrm>
            <a:off x="6374152" y="2219315"/>
            <a:ext cx="1410930" cy="132556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Store front (Azure Marketplace / AppSource)</a:t>
            </a:r>
          </a:p>
        </p:txBody>
      </p:sp>
      <p:sp>
        <p:nvSpPr>
          <p:cNvPr id="21" name="Rectangle 20">
            <a:extLst>
              <a:ext uri="{FF2B5EF4-FFF2-40B4-BE49-F238E27FC236}">
                <a16:creationId xmlns:a16="http://schemas.microsoft.com/office/drawing/2014/main" id="{A3C2B11E-52E3-4881-9AFC-9F392A5EBB8D}"/>
              </a:ext>
            </a:extLst>
          </p:cNvPr>
          <p:cNvSpPr/>
          <p:nvPr/>
        </p:nvSpPr>
        <p:spPr>
          <a:xfrm>
            <a:off x="5323502" y="4743344"/>
            <a:ext cx="1410930" cy="132556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SaaS Solution</a:t>
            </a:r>
          </a:p>
        </p:txBody>
      </p:sp>
      <p:sp>
        <p:nvSpPr>
          <p:cNvPr id="22" name="Rectangle 21">
            <a:extLst>
              <a:ext uri="{FF2B5EF4-FFF2-40B4-BE49-F238E27FC236}">
                <a16:creationId xmlns:a16="http://schemas.microsoft.com/office/drawing/2014/main" id="{77C06DC3-CC20-429A-84CF-155A7BAB780E}"/>
              </a:ext>
            </a:extLst>
          </p:cNvPr>
          <p:cNvSpPr/>
          <p:nvPr/>
        </p:nvSpPr>
        <p:spPr>
          <a:xfrm>
            <a:off x="4338783" y="4743344"/>
            <a:ext cx="730970" cy="132556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a:t>Integration</a:t>
            </a:r>
          </a:p>
        </p:txBody>
      </p:sp>
      <p:cxnSp>
        <p:nvCxnSpPr>
          <p:cNvPr id="25" name="Straight Arrow Connector 24">
            <a:extLst>
              <a:ext uri="{FF2B5EF4-FFF2-40B4-BE49-F238E27FC236}">
                <a16:creationId xmlns:a16="http://schemas.microsoft.com/office/drawing/2014/main" id="{F6631F2E-9C46-4DF0-8BE4-A0E8035A76E1}"/>
              </a:ext>
            </a:extLst>
          </p:cNvPr>
          <p:cNvCxnSpPr>
            <a:stCxn id="11" idx="0"/>
            <a:endCxn id="7" idx="2"/>
          </p:cNvCxnSpPr>
          <p:nvPr/>
        </p:nvCxnSpPr>
        <p:spPr>
          <a:xfrm flipV="1">
            <a:off x="2328919" y="3544879"/>
            <a:ext cx="0" cy="139398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48C58A7D-4D09-4E52-ADB2-4B5271EFA06D}"/>
              </a:ext>
            </a:extLst>
          </p:cNvPr>
          <p:cNvSpPr txBox="1"/>
          <p:nvPr/>
        </p:nvSpPr>
        <p:spPr>
          <a:xfrm>
            <a:off x="1200636" y="4609026"/>
            <a:ext cx="864339" cy="369332"/>
          </a:xfrm>
          <a:prstGeom prst="rect">
            <a:avLst/>
          </a:prstGeom>
          <a:noFill/>
        </p:spPr>
        <p:txBody>
          <a:bodyPr wrap="none" rtlCol="0">
            <a:spAutoFit/>
          </a:bodyPr>
          <a:lstStyle/>
          <a:p>
            <a:r>
              <a:rPr lang="en-US" dirty="0"/>
              <a:t>Publish</a:t>
            </a:r>
          </a:p>
        </p:txBody>
      </p:sp>
      <p:sp>
        <p:nvSpPr>
          <p:cNvPr id="37" name="TextBox 36">
            <a:extLst>
              <a:ext uri="{FF2B5EF4-FFF2-40B4-BE49-F238E27FC236}">
                <a16:creationId xmlns:a16="http://schemas.microsoft.com/office/drawing/2014/main" id="{8E780F54-2055-410B-B4E0-2D5A1100421B}"/>
              </a:ext>
            </a:extLst>
          </p:cNvPr>
          <p:cNvSpPr txBox="1"/>
          <p:nvPr/>
        </p:nvSpPr>
        <p:spPr>
          <a:xfrm>
            <a:off x="8433147" y="1774369"/>
            <a:ext cx="2412493" cy="369332"/>
          </a:xfrm>
          <a:prstGeom prst="rect">
            <a:avLst/>
          </a:prstGeom>
          <a:noFill/>
        </p:spPr>
        <p:txBody>
          <a:bodyPr wrap="square" rtlCol="0">
            <a:spAutoFit/>
          </a:bodyPr>
          <a:lstStyle/>
          <a:p>
            <a:r>
              <a:rPr lang="en-US" dirty="0"/>
              <a:t>Find and subscribe</a:t>
            </a:r>
          </a:p>
        </p:txBody>
      </p:sp>
      <p:cxnSp>
        <p:nvCxnSpPr>
          <p:cNvPr id="39" name="Connector: Elbow 38">
            <a:extLst>
              <a:ext uri="{FF2B5EF4-FFF2-40B4-BE49-F238E27FC236}">
                <a16:creationId xmlns:a16="http://schemas.microsoft.com/office/drawing/2014/main" id="{ACC2423A-100A-46F5-B48A-2D9CE40C856D}"/>
              </a:ext>
            </a:extLst>
          </p:cNvPr>
          <p:cNvCxnSpPr>
            <a:stCxn id="19" idx="1"/>
            <a:endCxn id="20" idx="3"/>
          </p:cNvCxnSpPr>
          <p:nvPr/>
        </p:nvCxnSpPr>
        <p:spPr>
          <a:xfrm rot="10800000" flipV="1">
            <a:off x="7785083" y="2266387"/>
            <a:ext cx="2414665" cy="615710"/>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1" name="Graphic 10" descr="Programmer male outline">
            <a:extLst>
              <a:ext uri="{FF2B5EF4-FFF2-40B4-BE49-F238E27FC236}">
                <a16:creationId xmlns:a16="http://schemas.microsoft.com/office/drawing/2014/main" id="{432DE947-D054-4F81-89D5-FD0891826C9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871719" y="4938865"/>
            <a:ext cx="914400" cy="914400"/>
          </a:xfrm>
          <a:prstGeom prst="rect">
            <a:avLst/>
          </a:prstGeom>
        </p:spPr>
      </p:pic>
      <p:sp>
        <p:nvSpPr>
          <p:cNvPr id="46" name="TextBox 45">
            <a:extLst>
              <a:ext uri="{FF2B5EF4-FFF2-40B4-BE49-F238E27FC236}">
                <a16:creationId xmlns:a16="http://schemas.microsoft.com/office/drawing/2014/main" id="{8A8518B3-8433-4C31-9639-070B09A4C6A7}"/>
              </a:ext>
            </a:extLst>
          </p:cNvPr>
          <p:cNvSpPr txBox="1"/>
          <p:nvPr/>
        </p:nvSpPr>
        <p:spPr>
          <a:xfrm>
            <a:off x="9613356" y="3909805"/>
            <a:ext cx="1989091" cy="369332"/>
          </a:xfrm>
          <a:prstGeom prst="rect">
            <a:avLst/>
          </a:prstGeom>
          <a:noFill/>
        </p:spPr>
        <p:txBody>
          <a:bodyPr wrap="square" rtlCol="0">
            <a:spAutoFit/>
          </a:bodyPr>
          <a:lstStyle/>
          <a:p>
            <a:r>
              <a:rPr lang="en-US" dirty="0"/>
              <a:t>Use</a:t>
            </a:r>
          </a:p>
        </p:txBody>
      </p:sp>
      <p:cxnSp>
        <p:nvCxnSpPr>
          <p:cNvPr id="47" name="Connector: Elbow 46">
            <a:extLst>
              <a:ext uri="{FF2B5EF4-FFF2-40B4-BE49-F238E27FC236}">
                <a16:creationId xmlns:a16="http://schemas.microsoft.com/office/drawing/2014/main" id="{6279B158-5071-4654-8EEB-3324C1EE4DC8}"/>
              </a:ext>
            </a:extLst>
          </p:cNvPr>
          <p:cNvCxnSpPr>
            <a:cxnSpLocks/>
            <a:stCxn id="15" idx="1"/>
            <a:endCxn id="21" idx="3"/>
          </p:cNvCxnSpPr>
          <p:nvPr/>
        </p:nvCxnSpPr>
        <p:spPr>
          <a:xfrm rot="10800000" flipV="1">
            <a:off x="6734432" y="4344898"/>
            <a:ext cx="3725008" cy="1061228"/>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E7644435-7A15-42C5-8E6B-4B59A13A4781}"/>
              </a:ext>
            </a:extLst>
          </p:cNvPr>
          <p:cNvSpPr txBox="1"/>
          <p:nvPr/>
        </p:nvSpPr>
        <p:spPr>
          <a:xfrm>
            <a:off x="10292715" y="2722786"/>
            <a:ext cx="728469" cy="369332"/>
          </a:xfrm>
          <a:prstGeom prst="rect">
            <a:avLst/>
          </a:prstGeom>
          <a:noFill/>
        </p:spPr>
        <p:txBody>
          <a:bodyPr wrap="none" rtlCol="0">
            <a:spAutoFit/>
          </a:bodyPr>
          <a:lstStyle/>
          <a:p>
            <a:pPr algn="ctr"/>
            <a:r>
              <a:rPr lang="en-US"/>
              <a:t>Buyer</a:t>
            </a:r>
          </a:p>
        </p:txBody>
      </p:sp>
      <p:sp>
        <p:nvSpPr>
          <p:cNvPr id="51" name="TextBox 50">
            <a:extLst>
              <a:ext uri="{FF2B5EF4-FFF2-40B4-BE49-F238E27FC236}">
                <a16:creationId xmlns:a16="http://schemas.microsoft.com/office/drawing/2014/main" id="{9484F2DE-5EC0-45EC-99F7-99EF0E1F25AF}"/>
              </a:ext>
            </a:extLst>
          </p:cNvPr>
          <p:cNvSpPr txBox="1"/>
          <p:nvPr/>
        </p:nvSpPr>
        <p:spPr>
          <a:xfrm>
            <a:off x="10607902" y="4670576"/>
            <a:ext cx="617478" cy="369332"/>
          </a:xfrm>
          <a:prstGeom prst="rect">
            <a:avLst/>
          </a:prstGeom>
          <a:noFill/>
        </p:spPr>
        <p:txBody>
          <a:bodyPr wrap="none" rtlCol="0">
            <a:spAutoFit/>
          </a:bodyPr>
          <a:lstStyle/>
          <a:p>
            <a:pPr algn="ctr"/>
            <a:r>
              <a:rPr lang="en-US"/>
              <a:t>User</a:t>
            </a:r>
          </a:p>
        </p:txBody>
      </p:sp>
      <p:sp>
        <p:nvSpPr>
          <p:cNvPr id="76" name="Rectangle: Rounded Corners 75">
            <a:extLst>
              <a:ext uri="{FF2B5EF4-FFF2-40B4-BE49-F238E27FC236}">
                <a16:creationId xmlns:a16="http://schemas.microsoft.com/office/drawing/2014/main" id="{013226A1-EFB2-4EE5-AEE2-2833052DBBCB}"/>
              </a:ext>
            </a:extLst>
          </p:cNvPr>
          <p:cNvSpPr/>
          <p:nvPr/>
        </p:nvSpPr>
        <p:spPr>
          <a:xfrm>
            <a:off x="1019930" y="1551530"/>
            <a:ext cx="7392550" cy="232776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Rounded Corners 76">
            <a:extLst>
              <a:ext uri="{FF2B5EF4-FFF2-40B4-BE49-F238E27FC236}">
                <a16:creationId xmlns:a16="http://schemas.microsoft.com/office/drawing/2014/main" id="{6563EE75-A680-4008-BAB2-A4CFC1F98AFA}"/>
              </a:ext>
            </a:extLst>
          </p:cNvPr>
          <p:cNvSpPr/>
          <p:nvPr/>
        </p:nvSpPr>
        <p:spPr>
          <a:xfrm>
            <a:off x="1040597" y="4493997"/>
            <a:ext cx="7392550" cy="1859608"/>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Rounded Corners 77">
            <a:extLst>
              <a:ext uri="{FF2B5EF4-FFF2-40B4-BE49-F238E27FC236}">
                <a16:creationId xmlns:a16="http://schemas.microsoft.com/office/drawing/2014/main" id="{B4C87801-ABAB-48D5-A963-E9693FCB98F7}"/>
              </a:ext>
            </a:extLst>
          </p:cNvPr>
          <p:cNvSpPr/>
          <p:nvPr/>
        </p:nvSpPr>
        <p:spPr>
          <a:xfrm>
            <a:off x="9507380" y="1535764"/>
            <a:ext cx="2412493" cy="480207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TextBox 80">
            <a:extLst>
              <a:ext uri="{FF2B5EF4-FFF2-40B4-BE49-F238E27FC236}">
                <a16:creationId xmlns:a16="http://schemas.microsoft.com/office/drawing/2014/main" id="{972CFA58-1DE4-4E8D-AB04-65FCB11AB746}"/>
              </a:ext>
            </a:extLst>
          </p:cNvPr>
          <p:cNvSpPr txBox="1"/>
          <p:nvPr/>
        </p:nvSpPr>
        <p:spPr>
          <a:xfrm>
            <a:off x="4020405" y="1538258"/>
            <a:ext cx="1391599" cy="461665"/>
          </a:xfrm>
          <a:prstGeom prst="rect">
            <a:avLst/>
          </a:prstGeom>
          <a:noFill/>
        </p:spPr>
        <p:txBody>
          <a:bodyPr wrap="none" rtlCol="0">
            <a:spAutoFit/>
          </a:bodyPr>
          <a:lstStyle/>
          <a:p>
            <a:r>
              <a:rPr lang="en-US" sz="2400"/>
              <a:t>Microsoft</a:t>
            </a:r>
          </a:p>
        </p:txBody>
      </p:sp>
      <p:sp>
        <p:nvSpPr>
          <p:cNvPr id="84" name="TextBox 83">
            <a:extLst>
              <a:ext uri="{FF2B5EF4-FFF2-40B4-BE49-F238E27FC236}">
                <a16:creationId xmlns:a16="http://schemas.microsoft.com/office/drawing/2014/main" id="{7BFC2DD8-9704-4A78-B359-6CE69B6AA829}"/>
              </a:ext>
            </a:extLst>
          </p:cNvPr>
          <p:cNvSpPr txBox="1"/>
          <p:nvPr/>
        </p:nvSpPr>
        <p:spPr>
          <a:xfrm>
            <a:off x="2858956" y="5891940"/>
            <a:ext cx="1351652" cy="461665"/>
          </a:xfrm>
          <a:prstGeom prst="rect">
            <a:avLst/>
          </a:prstGeom>
          <a:noFill/>
        </p:spPr>
        <p:txBody>
          <a:bodyPr wrap="none" rtlCol="0">
            <a:spAutoFit/>
          </a:bodyPr>
          <a:lstStyle/>
          <a:p>
            <a:r>
              <a:rPr lang="en-US" sz="2400"/>
              <a:t>Publisher</a:t>
            </a:r>
          </a:p>
        </p:txBody>
      </p:sp>
      <p:sp>
        <p:nvSpPr>
          <p:cNvPr id="85" name="TextBox 84">
            <a:extLst>
              <a:ext uri="{FF2B5EF4-FFF2-40B4-BE49-F238E27FC236}">
                <a16:creationId xmlns:a16="http://schemas.microsoft.com/office/drawing/2014/main" id="{5544ABB0-AE17-4F97-ABD0-1F09F0999602}"/>
              </a:ext>
            </a:extLst>
          </p:cNvPr>
          <p:cNvSpPr txBox="1"/>
          <p:nvPr/>
        </p:nvSpPr>
        <p:spPr>
          <a:xfrm>
            <a:off x="10122369" y="5762242"/>
            <a:ext cx="1394869" cy="461665"/>
          </a:xfrm>
          <a:prstGeom prst="rect">
            <a:avLst/>
          </a:prstGeom>
          <a:noFill/>
        </p:spPr>
        <p:txBody>
          <a:bodyPr wrap="none" rtlCol="0">
            <a:spAutoFit/>
          </a:bodyPr>
          <a:lstStyle/>
          <a:p>
            <a:r>
              <a:rPr lang="en-US" sz="2400"/>
              <a:t>Customer</a:t>
            </a:r>
          </a:p>
        </p:txBody>
      </p:sp>
      <p:cxnSp>
        <p:nvCxnSpPr>
          <p:cNvPr id="87" name="Straight Arrow Connector 86">
            <a:extLst>
              <a:ext uri="{FF2B5EF4-FFF2-40B4-BE49-F238E27FC236}">
                <a16:creationId xmlns:a16="http://schemas.microsoft.com/office/drawing/2014/main" id="{10FF883B-DF7D-4E48-A80D-9AF78BA4A53D}"/>
              </a:ext>
            </a:extLst>
          </p:cNvPr>
          <p:cNvCxnSpPr/>
          <p:nvPr/>
        </p:nvCxnSpPr>
        <p:spPr>
          <a:xfrm flipH="1">
            <a:off x="8482847" y="3323518"/>
            <a:ext cx="91450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E1A0C120-D8D8-4B72-9019-1993D85587B7}"/>
              </a:ext>
            </a:extLst>
          </p:cNvPr>
          <p:cNvCxnSpPr>
            <a:cxnSpLocks/>
          </p:cNvCxnSpPr>
          <p:nvPr/>
        </p:nvCxnSpPr>
        <p:spPr>
          <a:xfrm>
            <a:off x="3246372" y="3933118"/>
            <a:ext cx="0" cy="55719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1" name="TextBox 90">
            <a:extLst>
              <a:ext uri="{FF2B5EF4-FFF2-40B4-BE49-F238E27FC236}">
                <a16:creationId xmlns:a16="http://schemas.microsoft.com/office/drawing/2014/main" id="{DFD799E0-385F-4092-88F7-A1A47A32C159}"/>
              </a:ext>
            </a:extLst>
          </p:cNvPr>
          <p:cNvSpPr txBox="1"/>
          <p:nvPr/>
        </p:nvSpPr>
        <p:spPr>
          <a:xfrm>
            <a:off x="8411967" y="3382684"/>
            <a:ext cx="508857" cy="369332"/>
          </a:xfrm>
          <a:prstGeom prst="rect">
            <a:avLst/>
          </a:prstGeom>
          <a:noFill/>
        </p:spPr>
        <p:txBody>
          <a:bodyPr wrap="none" rtlCol="0">
            <a:spAutoFit/>
          </a:bodyPr>
          <a:lstStyle/>
          <a:p>
            <a:r>
              <a:rPr lang="en-US" dirty="0"/>
              <a:t>Pay</a:t>
            </a:r>
          </a:p>
        </p:txBody>
      </p:sp>
      <p:sp>
        <p:nvSpPr>
          <p:cNvPr id="94" name="TextBox 93">
            <a:extLst>
              <a:ext uri="{FF2B5EF4-FFF2-40B4-BE49-F238E27FC236}">
                <a16:creationId xmlns:a16="http://schemas.microsoft.com/office/drawing/2014/main" id="{84EF35E1-3E7E-4738-8179-D61F1D5652F0}"/>
              </a:ext>
            </a:extLst>
          </p:cNvPr>
          <p:cNvSpPr txBox="1"/>
          <p:nvPr/>
        </p:nvSpPr>
        <p:spPr>
          <a:xfrm>
            <a:off x="3232734" y="4024707"/>
            <a:ext cx="826765" cy="369332"/>
          </a:xfrm>
          <a:prstGeom prst="rect">
            <a:avLst/>
          </a:prstGeom>
          <a:noFill/>
        </p:spPr>
        <p:txBody>
          <a:bodyPr wrap="none" rtlCol="0">
            <a:spAutoFit/>
          </a:bodyPr>
          <a:lstStyle/>
          <a:p>
            <a:r>
              <a:rPr lang="en-US" dirty="0"/>
              <a:t>Payout</a:t>
            </a:r>
          </a:p>
        </p:txBody>
      </p:sp>
      <p:cxnSp>
        <p:nvCxnSpPr>
          <p:cNvPr id="96" name="Straight Arrow Connector 95">
            <a:extLst>
              <a:ext uri="{FF2B5EF4-FFF2-40B4-BE49-F238E27FC236}">
                <a16:creationId xmlns:a16="http://schemas.microsoft.com/office/drawing/2014/main" id="{EDB92F32-7DC0-429F-B7D0-2DCB1EB7A911}"/>
              </a:ext>
            </a:extLst>
          </p:cNvPr>
          <p:cNvCxnSpPr>
            <a:cxnSpLocks/>
            <a:stCxn id="22" idx="0"/>
            <a:endCxn id="13" idx="2"/>
          </p:cNvCxnSpPr>
          <p:nvPr/>
        </p:nvCxnSpPr>
        <p:spPr>
          <a:xfrm flipV="1">
            <a:off x="4704268" y="3544879"/>
            <a:ext cx="0" cy="119846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1" name="TextBox 100">
            <a:extLst>
              <a:ext uri="{FF2B5EF4-FFF2-40B4-BE49-F238E27FC236}">
                <a16:creationId xmlns:a16="http://schemas.microsoft.com/office/drawing/2014/main" id="{043D4048-5186-44FE-9183-757AB5807BE3}"/>
              </a:ext>
            </a:extLst>
          </p:cNvPr>
          <p:cNvSpPr txBox="1"/>
          <p:nvPr/>
        </p:nvSpPr>
        <p:spPr>
          <a:xfrm>
            <a:off x="5222380" y="3985138"/>
            <a:ext cx="2287229" cy="400110"/>
          </a:xfrm>
          <a:prstGeom prst="rect">
            <a:avLst/>
          </a:prstGeom>
          <a:noFill/>
        </p:spPr>
        <p:txBody>
          <a:bodyPr wrap="none" rtlCol="0">
            <a:spAutoFit/>
          </a:bodyPr>
          <a:lstStyle/>
          <a:p>
            <a:r>
              <a:rPr lang="en-US" sz="2000" b="1" dirty="0">
                <a:solidFill>
                  <a:schemeClr val="accent4">
                    <a:lumMod val="60000"/>
                    <a:lumOff val="40000"/>
                  </a:schemeClr>
                </a:solidFill>
              </a:rPr>
              <a:t>Development effort</a:t>
            </a:r>
          </a:p>
        </p:txBody>
      </p:sp>
      <p:cxnSp>
        <p:nvCxnSpPr>
          <p:cNvPr id="103" name="Connector: Elbow 102">
            <a:extLst>
              <a:ext uri="{FF2B5EF4-FFF2-40B4-BE49-F238E27FC236}">
                <a16:creationId xmlns:a16="http://schemas.microsoft.com/office/drawing/2014/main" id="{5F58F59A-D191-4A02-B7B5-B212E7E2C305}"/>
              </a:ext>
            </a:extLst>
          </p:cNvPr>
          <p:cNvCxnSpPr>
            <a:stCxn id="7" idx="3"/>
            <a:endCxn id="20" idx="1"/>
          </p:cNvCxnSpPr>
          <p:nvPr/>
        </p:nvCxnSpPr>
        <p:spPr>
          <a:xfrm flipV="1">
            <a:off x="3034384" y="2882097"/>
            <a:ext cx="3339768" cy="1"/>
          </a:xfrm>
          <a:prstGeom prst="bentConnector3">
            <a:avLst/>
          </a:prstGeom>
          <a:ln>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29677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6"/>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1"/>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88"/>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94"/>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91"/>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87"/>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101"/>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 grpId="0" animBg="1"/>
      <p:bldP spid="7" grpId="0" animBg="1"/>
      <p:bldP spid="13" grpId="0" animBg="1"/>
      <p:bldP spid="20" grpId="0" animBg="1"/>
      <p:bldP spid="21" grpId="0" animBg="1"/>
      <p:bldP spid="22" grpId="0" animBg="1"/>
      <p:bldP spid="27" grpId="0"/>
      <p:bldP spid="37" grpId="0"/>
      <p:bldP spid="46" grpId="0"/>
      <p:bldP spid="50" grpId="0"/>
      <p:bldP spid="51" grpId="0"/>
      <p:bldP spid="91" grpId="0"/>
      <p:bldP spid="94" grpId="0"/>
      <p:bldP spid="101"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Video 4">
            <a:extLst>
              <a:ext uri="{FF2B5EF4-FFF2-40B4-BE49-F238E27FC236}">
                <a16:creationId xmlns:a16="http://schemas.microsoft.com/office/drawing/2014/main" id="{2CBEE744-105A-460F-BE64-BA6423F71806}"/>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r="1" b="285"/>
          <a:stretch/>
        </p:blipFill>
        <p:spPr>
          <a:xfrm>
            <a:off x="-3047" y="10"/>
            <a:ext cx="12191999" cy="6857990"/>
          </a:xfrm>
          <a:prstGeom prst="rect">
            <a:avLst/>
          </a:prstGeom>
        </p:spPr>
      </p:pic>
      <p:sp>
        <p:nvSpPr>
          <p:cNvPr id="10" name="Rectangle 9">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A98279D-A2AE-418F-A279-67725F1A4738}"/>
              </a:ext>
            </a:extLst>
          </p:cNvPr>
          <p:cNvSpPr>
            <a:spLocks noGrp="1"/>
          </p:cNvSpPr>
          <p:nvPr>
            <p:ph type="title"/>
          </p:nvPr>
        </p:nvSpPr>
        <p:spPr>
          <a:xfrm>
            <a:off x="1097280" y="325550"/>
            <a:ext cx="10058400" cy="3574778"/>
          </a:xfrm>
          <a:effectLst>
            <a:outerShdw blurRad="50800" dist="38100" dir="2700000" algn="tl" rotWithShape="0">
              <a:prstClr val="black">
                <a:alpha val="40000"/>
              </a:prstClr>
            </a:outerShdw>
          </a:effectLst>
        </p:spPr>
        <p:txBody>
          <a:bodyPr vert="horz" lIns="91440" tIns="45720" rIns="91440" bIns="45720" rtlCol="0" anchor="b">
            <a:normAutofit/>
          </a:bodyPr>
          <a:lstStyle/>
          <a:p>
            <a:pPr algn="ctr"/>
            <a:r>
              <a:rPr lang="en-US" sz="5200">
                <a:solidFill>
                  <a:srgbClr val="FFFFFF"/>
                </a:solidFill>
              </a:rPr>
              <a:t>Demo – buyer experience</a:t>
            </a:r>
          </a:p>
        </p:txBody>
      </p:sp>
    </p:spTree>
    <p:extLst>
      <p:ext uri="{BB962C8B-B14F-4D97-AF65-F5344CB8AC3E}">
        <p14:creationId xmlns:p14="http://schemas.microsoft.com/office/powerpoint/2010/main" val="1307029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18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mute="1">
                <p:cTn id="12" repeatCount="indefinite" fill="hold" display="0">
                  <p:stCondLst>
                    <p:cond delay="indefinite"/>
                  </p:stCondLst>
                </p:cTn>
                <p:tgtEl>
                  <p:spTgt spid="5"/>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21FB6-8BE8-4A30-A07F-12F61720F8E5}"/>
              </a:ext>
            </a:extLst>
          </p:cNvPr>
          <p:cNvSpPr>
            <a:spLocks noGrp="1"/>
          </p:cNvSpPr>
          <p:nvPr>
            <p:ph type="title"/>
          </p:nvPr>
        </p:nvSpPr>
        <p:spPr/>
        <p:txBody>
          <a:bodyPr/>
          <a:lstStyle/>
          <a:p>
            <a:r>
              <a:rPr lang="en-US" dirty="0"/>
              <a:t>Under the hood - integration</a:t>
            </a:r>
          </a:p>
        </p:txBody>
      </p:sp>
      <p:sp>
        <p:nvSpPr>
          <p:cNvPr id="3" name="Rectangle: Rounded Corners 2">
            <a:extLst>
              <a:ext uri="{FF2B5EF4-FFF2-40B4-BE49-F238E27FC236}">
                <a16:creationId xmlns:a16="http://schemas.microsoft.com/office/drawing/2014/main" id="{197E55FF-A9F9-42A8-9137-138A7FD9788A}"/>
              </a:ext>
            </a:extLst>
          </p:cNvPr>
          <p:cNvSpPr/>
          <p:nvPr/>
        </p:nvSpPr>
        <p:spPr>
          <a:xfrm>
            <a:off x="2048812" y="3410505"/>
            <a:ext cx="1634457" cy="237685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dirty="0">
                <a:ln>
                  <a:noFill/>
                </a:ln>
                <a:solidFill>
                  <a:schemeClr val="tx1"/>
                </a:solidFill>
                <a:effectLst>
                  <a:outerShdw blurRad="38100" dist="19050" dir="2700000" algn="tl">
                    <a:schemeClr val="dk1">
                      <a:alpha val="40000"/>
                    </a:schemeClr>
                  </a:outerShdw>
                </a:effectLst>
                <a:ea typeface="Calibri" panose="020F0502020204030204" pitchFamily="34" charset="0"/>
                <a:cs typeface="Times New Roman" panose="02020603050405020304" pitchFamily="18" charset="0"/>
              </a:rPr>
              <a:t>Commercial marketplace</a:t>
            </a:r>
            <a:endParaRPr lang="en-US" dirty="0">
              <a:solidFill>
                <a:schemeClr val="tx1"/>
              </a:solidFill>
              <a:effectLst/>
              <a:ea typeface="Calibri" panose="020F0502020204030204" pitchFamily="34" charset="0"/>
              <a:cs typeface="Times New Roman" panose="02020603050405020304" pitchFamily="18" charset="0"/>
            </a:endParaRPr>
          </a:p>
        </p:txBody>
      </p:sp>
      <p:sp>
        <p:nvSpPr>
          <p:cNvPr id="8" name="Rectangle: Rounded Corners 7">
            <a:extLst>
              <a:ext uri="{FF2B5EF4-FFF2-40B4-BE49-F238E27FC236}">
                <a16:creationId xmlns:a16="http://schemas.microsoft.com/office/drawing/2014/main" id="{F33F1482-E46E-4356-B4FC-AAFCA271CC8D}"/>
              </a:ext>
            </a:extLst>
          </p:cNvPr>
          <p:cNvSpPr/>
          <p:nvPr/>
        </p:nvSpPr>
        <p:spPr>
          <a:xfrm>
            <a:off x="8879621" y="3410505"/>
            <a:ext cx="1634456" cy="237685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6000"/>
              </a:lnSpc>
              <a:spcBef>
                <a:spcPts val="0"/>
              </a:spcBef>
              <a:spcAft>
                <a:spcPts val="800"/>
              </a:spcAft>
            </a:pPr>
            <a:r>
              <a:rPr lang="en-US" dirty="0">
                <a:solidFill>
                  <a:schemeClr val="tx1"/>
                </a:solidFill>
                <a:effectLst>
                  <a:outerShdw blurRad="38100" dist="19050" dir="2700000" algn="tl" rotWithShape="0">
                    <a:schemeClr val="dk1">
                      <a:alpha val="40000"/>
                    </a:schemeClr>
                  </a:outerShdw>
                </a:effectLst>
                <a:ea typeface="Calibri" panose="020F0502020204030204" pitchFamily="34" charset="0"/>
                <a:cs typeface="Times New Roman" panose="02020603050405020304" pitchFamily="18" charset="0"/>
              </a:rPr>
              <a:t>SaaS Solution</a:t>
            </a:r>
            <a:endParaRPr lang="en-US" dirty="0">
              <a:solidFill>
                <a:schemeClr val="tx1"/>
              </a:solidFill>
              <a:effectLst/>
              <a:ea typeface="Calibri" panose="020F0502020204030204" pitchFamily="34" charset="0"/>
              <a:cs typeface="Times New Roman" panose="02020603050405020304" pitchFamily="18" charset="0"/>
            </a:endParaRPr>
          </a:p>
        </p:txBody>
      </p:sp>
      <p:sp>
        <p:nvSpPr>
          <p:cNvPr id="9" name="Rectangle: Rounded Corners 8">
            <a:extLst>
              <a:ext uri="{FF2B5EF4-FFF2-40B4-BE49-F238E27FC236}">
                <a16:creationId xmlns:a16="http://schemas.microsoft.com/office/drawing/2014/main" id="{97464FAB-B6AD-4512-97CA-5AB34E7A24C7}"/>
              </a:ext>
            </a:extLst>
          </p:cNvPr>
          <p:cNvSpPr/>
          <p:nvPr/>
        </p:nvSpPr>
        <p:spPr>
          <a:xfrm>
            <a:off x="6344178" y="4491888"/>
            <a:ext cx="1794143" cy="671197"/>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5000"/>
              </a:lnSpc>
              <a:spcBef>
                <a:spcPts val="0"/>
              </a:spcBef>
              <a:spcAft>
                <a:spcPts val="800"/>
              </a:spcAft>
            </a:pPr>
            <a:r>
              <a:rPr lang="en-US">
                <a:solidFill>
                  <a:schemeClr val="tx1"/>
                </a:solidFill>
                <a:effectLst>
                  <a:outerShdw blurRad="38100" dist="19050" dir="2700000" algn="tl" rotWithShape="0">
                    <a:schemeClr val="dk1">
                      <a:alpha val="40000"/>
                    </a:schemeClr>
                  </a:outerShdw>
                </a:effectLst>
                <a:ea typeface="Calibri" panose="020F0502020204030204" pitchFamily="34" charset="0"/>
                <a:cs typeface="Times New Roman" panose="02020603050405020304" pitchFamily="18" charset="0"/>
              </a:rPr>
              <a:t>Webhook endpoint</a:t>
            </a:r>
            <a:endParaRPr lang="en-US">
              <a:solidFill>
                <a:schemeClr val="tx1"/>
              </a:solidFill>
              <a:effectLst/>
              <a:ea typeface="Calibri" panose="020F0502020204030204" pitchFamily="34" charset="0"/>
              <a:cs typeface="Times New Roman" panose="02020603050405020304" pitchFamily="18" charset="0"/>
            </a:endParaRPr>
          </a:p>
        </p:txBody>
      </p:sp>
      <p:cxnSp>
        <p:nvCxnSpPr>
          <p:cNvPr id="10" name="Straight Arrow Connector 9">
            <a:extLst>
              <a:ext uri="{FF2B5EF4-FFF2-40B4-BE49-F238E27FC236}">
                <a16:creationId xmlns:a16="http://schemas.microsoft.com/office/drawing/2014/main" id="{D3BA0DE1-E4D4-4C08-8708-617D87A3FFE4}"/>
              </a:ext>
            </a:extLst>
          </p:cNvPr>
          <p:cNvCxnSpPr>
            <a:cxnSpLocks/>
          </p:cNvCxnSpPr>
          <p:nvPr/>
        </p:nvCxnSpPr>
        <p:spPr>
          <a:xfrm flipH="1">
            <a:off x="3683269" y="5395866"/>
            <a:ext cx="249818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 Box 6">
            <a:extLst>
              <a:ext uri="{FF2B5EF4-FFF2-40B4-BE49-F238E27FC236}">
                <a16:creationId xmlns:a16="http://schemas.microsoft.com/office/drawing/2014/main" id="{F6598BC7-FA43-40D5-83F9-E12E492580D8}"/>
              </a:ext>
            </a:extLst>
          </p:cNvPr>
          <p:cNvSpPr txBox="1"/>
          <p:nvPr/>
        </p:nvSpPr>
        <p:spPr>
          <a:xfrm>
            <a:off x="4459755" y="5384658"/>
            <a:ext cx="786765" cy="273050"/>
          </a:xfrm>
          <a:prstGeom prst="rect">
            <a:avLst/>
          </a:prstGeom>
          <a:noFill/>
          <a:ln w="6350">
            <a:noFill/>
          </a:ln>
        </p:spPr>
        <p:txBody>
          <a:bodyPr rot="0" spcFirstLastPara="0" vert="horz" wrap="none" lIns="91440" tIns="45720" rIns="91440" bIns="45720" numCol="1" spcCol="0" rtlCol="0" fromWordArt="0" anchor="t" anchorCtr="0" forceAA="0" compatLnSpc="1">
            <a:prstTxWarp prst="textNoShape">
              <a:avLst/>
            </a:prstTxWarp>
            <a:noAutofit/>
          </a:bodyPr>
          <a:lstStyle/>
          <a:p>
            <a:pPr marL="0" marR="0" algn="ctr">
              <a:lnSpc>
                <a:spcPct val="107000"/>
              </a:lnSpc>
              <a:spcBef>
                <a:spcPts val="0"/>
              </a:spcBef>
              <a:spcAft>
                <a:spcPts val="800"/>
              </a:spcAft>
            </a:pPr>
            <a:r>
              <a:rPr lang="en-US" dirty="0">
                <a:effectLst/>
                <a:latin typeface="Calibri" panose="020F0502020204030204" pitchFamily="34" charset="0"/>
                <a:ea typeface="Calibri" panose="020F0502020204030204" pitchFamily="34" charset="0"/>
                <a:cs typeface="Times New Roman" panose="02020603050405020304" pitchFamily="18" charset="0"/>
              </a:rPr>
              <a:t>Call API</a:t>
            </a:r>
          </a:p>
        </p:txBody>
      </p:sp>
      <p:cxnSp>
        <p:nvCxnSpPr>
          <p:cNvPr id="13" name="Straight Arrow Connector 12">
            <a:extLst>
              <a:ext uri="{FF2B5EF4-FFF2-40B4-BE49-F238E27FC236}">
                <a16:creationId xmlns:a16="http://schemas.microsoft.com/office/drawing/2014/main" id="{14D9C572-811E-47F8-8091-DD99CDB6DE01}"/>
              </a:ext>
            </a:extLst>
          </p:cNvPr>
          <p:cNvCxnSpPr>
            <a:cxnSpLocks/>
            <a:endCxn id="9" idx="1"/>
          </p:cNvCxnSpPr>
          <p:nvPr/>
        </p:nvCxnSpPr>
        <p:spPr>
          <a:xfrm>
            <a:off x="3683269" y="4827487"/>
            <a:ext cx="266090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 Box 6">
            <a:extLst>
              <a:ext uri="{FF2B5EF4-FFF2-40B4-BE49-F238E27FC236}">
                <a16:creationId xmlns:a16="http://schemas.microsoft.com/office/drawing/2014/main" id="{461109B1-9248-4E03-A268-F09180051CF9}"/>
              </a:ext>
            </a:extLst>
          </p:cNvPr>
          <p:cNvSpPr txBox="1"/>
          <p:nvPr/>
        </p:nvSpPr>
        <p:spPr>
          <a:xfrm>
            <a:off x="4491641" y="4518205"/>
            <a:ext cx="786765" cy="273050"/>
          </a:xfrm>
          <a:prstGeom prst="rect">
            <a:avLst/>
          </a:prstGeom>
          <a:noFill/>
          <a:ln w="6350">
            <a:noFill/>
          </a:ln>
        </p:spPr>
        <p:txBody>
          <a:bodyPr rot="0" spcFirstLastPara="0" vert="horz" wrap="none" lIns="91440" tIns="45720" rIns="91440" bIns="45720" numCol="1" spcCol="0" rtlCol="0" fromWordArt="0" anchor="t" anchorCtr="0" forceAA="0" compatLnSpc="1">
            <a:prstTxWarp prst="textNoShape">
              <a:avLst/>
            </a:prstTxWarp>
            <a:noAutofit/>
          </a:bodyPr>
          <a:lstStyle/>
          <a:p>
            <a:pPr marL="0" marR="0" algn="ctr">
              <a:lnSpc>
                <a:spcPct val="107000"/>
              </a:lnSpc>
              <a:spcBef>
                <a:spcPts val="0"/>
              </a:spcBef>
              <a:spcAft>
                <a:spcPts val="800"/>
              </a:spcAft>
            </a:pPr>
            <a:r>
              <a:rPr lang="en-US" dirty="0">
                <a:effectLst/>
                <a:latin typeface="Calibri" panose="020F0502020204030204" pitchFamily="34" charset="0"/>
                <a:ea typeface="Calibri" panose="020F0502020204030204" pitchFamily="34" charset="0"/>
                <a:cs typeface="Times New Roman" panose="02020603050405020304" pitchFamily="18" charset="0"/>
              </a:rPr>
              <a:t>Notify</a:t>
            </a:r>
          </a:p>
        </p:txBody>
      </p:sp>
      <p:sp>
        <p:nvSpPr>
          <p:cNvPr id="15" name="Rectangle: Rounded Corners 14">
            <a:extLst>
              <a:ext uri="{FF2B5EF4-FFF2-40B4-BE49-F238E27FC236}">
                <a16:creationId xmlns:a16="http://schemas.microsoft.com/office/drawing/2014/main" id="{0263D84C-4DE9-4365-A01B-22A87F7FCE54}"/>
              </a:ext>
            </a:extLst>
          </p:cNvPr>
          <p:cNvSpPr/>
          <p:nvPr/>
        </p:nvSpPr>
        <p:spPr>
          <a:xfrm>
            <a:off x="6347653" y="3636649"/>
            <a:ext cx="1751675" cy="671197"/>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5000"/>
              </a:lnSpc>
              <a:spcBef>
                <a:spcPts val="0"/>
              </a:spcBef>
              <a:spcAft>
                <a:spcPts val="800"/>
              </a:spcAft>
            </a:pPr>
            <a:r>
              <a:rPr lang="en-US" dirty="0">
                <a:solidFill>
                  <a:schemeClr val="tx1"/>
                </a:solidFill>
                <a:effectLst>
                  <a:outerShdw blurRad="38100" dist="19050" dir="2700000" algn="tl" rotWithShape="0">
                    <a:schemeClr val="dk1">
                      <a:alpha val="40000"/>
                    </a:schemeClr>
                  </a:outerShdw>
                </a:effectLst>
                <a:ea typeface="Calibri" panose="020F0502020204030204" pitchFamily="34" charset="0"/>
                <a:cs typeface="Times New Roman" panose="02020603050405020304" pitchFamily="18" charset="0"/>
              </a:rPr>
              <a:t>Landing page</a:t>
            </a:r>
            <a:endParaRPr lang="en-US" dirty="0">
              <a:solidFill>
                <a:schemeClr val="tx1"/>
              </a:solidFill>
              <a:effectLst/>
              <a:ea typeface="Calibri" panose="020F0502020204030204" pitchFamily="34" charset="0"/>
              <a:cs typeface="Times New Roman" panose="02020603050405020304" pitchFamily="18" charset="0"/>
            </a:endParaRPr>
          </a:p>
        </p:txBody>
      </p:sp>
      <p:sp>
        <p:nvSpPr>
          <p:cNvPr id="18" name="Text Box 6">
            <a:extLst>
              <a:ext uri="{FF2B5EF4-FFF2-40B4-BE49-F238E27FC236}">
                <a16:creationId xmlns:a16="http://schemas.microsoft.com/office/drawing/2014/main" id="{26BF6654-A767-41AB-A528-5C412E10BF5F}"/>
              </a:ext>
            </a:extLst>
          </p:cNvPr>
          <p:cNvSpPr txBox="1"/>
          <p:nvPr/>
        </p:nvSpPr>
        <p:spPr>
          <a:xfrm>
            <a:off x="3854070" y="3264527"/>
            <a:ext cx="2070612" cy="909505"/>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gn="ctr">
              <a:lnSpc>
                <a:spcPct val="107000"/>
              </a:lnSpc>
              <a:spcBef>
                <a:spcPts val="0"/>
              </a:spcBef>
              <a:spcAft>
                <a:spcPts val="800"/>
              </a:spcAft>
            </a:pPr>
            <a:r>
              <a:rPr lang="en-US" dirty="0">
                <a:effectLst/>
                <a:latin typeface="Calibri" panose="020F0502020204030204" pitchFamily="34" charset="0"/>
                <a:ea typeface="Calibri" panose="020F0502020204030204" pitchFamily="34" charset="0"/>
                <a:cs typeface="Times New Roman" panose="02020603050405020304" pitchFamily="18" charset="0"/>
              </a:rPr>
              <a:t>Transfer buyer to configure</a:t>
            </a:r>
          </a:p>
        </p:txBody>
      </p:sp>
      <p:sp>
        <p:nvSpPr>
          <p:cNvPr id="19" name="Text Box 6">
            <a:extLst>
              <a:ext uri="{FF2B5EF4-FFF2-40B4-BE49-F238E27FC236}">
                <a16:creationId xmlns:a16="http://schemas.microsoft.com/office/drawing/2014/main" id="{EE7C04D6-4AA5-4942-B7E9-6BDBD4F535A3}"/>
              </a:ext>
            </a:extLst>
          </p:cNvPr>
          <p:cNvSpPr txBox="1"/>
          <p:nvPr/>
        </p:nvSpPr>
        <p:spPr>
          <a:xfrm>
            <a:off x="838200" y="3137455"/>
            <a:ext cx="786765" cy="273050"/>
          </a:xfrm>
          <a:prstGeom prst="rect">
            <a:avLst/>
          </a:prstGeom>
          <a:noFill/>
          <a:ln w="6350">
            <a:noFill/>
          </a:ln>
        </p:spPr>
        <p:txBody>
          <a:bodyPr rot="0" spcFirstLastPara="0" vert="horz" wrap="none" lIns="91440" tIns="45720" rIns="91440" bIns="45720" numCol="1" spcCol="0" rtlCol="0" fromWordArt="0" anchor="t" anchorCtr="0" forceAA="0" compatLnSpc="1">
            <a:prstTxWarp prst="textNoShape">
              <a:avLst/>
            </a:prstTxWarp>
            <a:noAutofit/>
          </a:bodyPr>
          <a:lstStyle/>
          <a:p>
            <a:pPr marL="0" marR="0" algn="ctr">
              <a:lnSpc>
                <a:spcPct val="107000"/>
              </a:lnSpc>
              <a:spcBef>
                <a:spcPts val="0"/>
              </a:spcBef>
              <a:spcAft>
                <a:spcPts val="800"/>
              </a:spcAft>
            </a:pPr>
            <a:r>
              <a:rPr lang="en-US" dirty="0">
                <a:effectLst/>
                <a:latin typeface="Calibri" panose="020F0502020204030204" pitchFamily="34" charset="0"/>
                <a:ea typeface="Calibri" panose="020F0502020204030204" pitchFamily="34" charset="0"/>
                <a:cs typeface="Times New Roman" panose="02020603050405020304" pitchFamily="18" charset="0"/>
              </a:rPr>
              <a:t>Subscribe</a:t>
            </a:r>
          </a:p>
        </p:txBody>
      </p:sp>
      <p:pic>
        <p:nvPicPr>
          <p:cNvPr id="22" name="Graphic 21" descr="Office worker female outline">
            <a:extLst>
              <a:ext uri="{FF2B5EF4-FFF2-40B4-BE49-F238E27FC236}">
                <a16:creationId xmlns:a16="http://schemas.microsoft.com/office/drawing/2014/main" id="{5D3B015A-65A9-4D1B-89A0-55BE5B25101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408840" y="1852663"/>
            <a:ext cx="914400" cy="914400"/>
          </a:xfrm>
          <a:prstGeom prst="rect">
            <a:avLst/>
          </a:prstGeom>
        </p:spPr>
      </p:pic>
      <p:sp>
        <p:nvSpPr>
          <p:cNvPr id="23" name="TextBox 22">
            <a:extLst>
              <a:ext uri="{FF2B5EF4-FFF2-40B4-BE49-F238E27FC236}">
                <a16:creationId xmlns:a16="http://schemas.microsoft.com/office/drawing/2014/main" id="{418FE8E7-B1A4-448C-BB60-70A3DBB636C9}"/>
              </a:ext>
            </a:extLst>
          </p:cNvPr>
          <p:cNvSpPr txBox="1"/>
          <p:nvPr/>
        </p:nvSpPr>
        <p:spPr>
          <a:xfrm>
            <a:off x="1773403" y="2200587"/>
            <a:ext cx="728469" cy="369332"/>
          </a:xfrm>
          <a:prstGeom prst="rect">
            <a:avLst/>
          </a:prstGeom>
          <a:noFill/>
        </p:spPr>
        <p:txBody>
          <a:bodyPr wrap="none" rtlCol="0">
            <a:spAutoFit/>
          </a:bodyPr>
          <a:lstStyle/>
          <a:p>
            <a:pPr algn="ctr"/>
            <a:r>
              <a:rPr lang="en-US" dirty="0"/>
              <a:t>Buyer</a:t>
            </a:r>
          </a:p>
        </p:txBody>
      </p:sp>
      <p:pic>
        <p:nvPicPr>
          <p:cNvPr id="26" name="Graphic 25" descr="Users outline">
            <a:extLst>
              <a:ext uri="{FF2B5EF4-FFF2-40B4-BE49-F238E27FC236}">
                <a16:creationId xmlns:a16="http://schemas.microsoft.com/office/drawing/2014/main" id="{589851DB-30C9-43B7-88D5-E09AC3C66B4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239649" y="1796705"/>
            <a:ext cx="914400" cy="914400"/>
          </a:xfrm>
          <a:prstGeom prst="rect">
            <a:avLst/>
          </a:prstGeom>
        </p:spPr>
      </p:pic>
      <p:sp>
        <p:nvSpPr>
          <p:cNvPr id="27" name="TextBox 26">
            <a:extLst>
              <a:ext uri="{FF2B5EF4-FFF2-40B4-BE49-F238E27FC236}">
                <a16:creationId xmlns:a16="http://schemas.microsoft.com/office/drawing/2014/main" id="{0118D4B8-EFFE-4C38-AAE3-2726EDA1422B}"/>
              </a:ext>
            </a:extLst>
          </p:cNvPr>
          <p:cNvSpPr txBox="1"/>
          <p:nvPr/>
        </p:nvSpPr>
        <p:spPr>
          <a:xfrm>
            <a:off x="8008222" y="1916832"/>
            <a:ext cx="1231427" cy="369332"/>
          </a:xfrm>
          <a:prstGeom prst="rect">
            <a:avLst/>
          </a:prstGeom>
          <a:noFill/>
        </p:spPr>
        <p:txBody>
          <a:bodyPr wrap="none" rtlCol="0">
            <a:spAutoFit/>
          </a:bodyPr>
          <a:lstStyle/>
          <a:p>
            <a:pPr algn="ctr"/>
            <a:r>
              <a:rPr lang="en-US" dirty="0"/>
              <a:t>End user(s)</a:t>
            </a:r>
          </a:p>
        </p:txBody>
      </p:sp>
      <p:sp>
        <p:nvSpPr>
          <p:cNvPr id="28" name="Rectangle: Rounded Corners 27">
            <a:extLst>
              <a:ext uri="{FF2B5EF4-FFF2-40B4-BE49-F238E27FC236}">
                <a16:creationId xmlns:a16="http://schemas.microsoft.com/office/drawing/2014/main" id="{5307ABF9-56A1-41E1-9B6A-FB37BDDC8592}"/>
              </a:ext>
            </a:extLst>
          </p:cNvPr>
          <p:cNvSpPr/>
          <p:nvPr/>
        </p:nvSpPr>
        <p:spPr>
          <a:xfrm>
            <a:off x="6181653" y="3410505"/>
            <a:ext cx="2137016" cy="237685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b" anchorCtr="0" forceAA="0" compatLnSpc="1">
            <a:prstTxWarp prst="textNoShape">
              <a:avLst/>
            </a:prstTxWarp>
            <a:noAutofit/>
          </a:bodyPr>
          <a:lstStyle/>
          <a:p>
            <a:pPr marL="0" marR="0" algn="ctr">
              <a:lnSpc>
                <a:spcPct val="106000"/>
              </a:lnSpc>
              <a:spcBef>
                <a:spcPts val="0"/>
              </a:spcBef>
              <a:spcAft>
                <a:spcPts val="800"/>
              </a:spcAft>
            </a:pPr>
            <a:r>
              <a:rPr lang="en-US" dirty="0">
                <a:solidFill>
                  <a:schemeClr val="tx1"/>
                </a:solidFill>
                <a:effectLst>
                  <a:outerShdw blurRad="38100" dist="19050" dir="2700000" algn="tl" rotWithShape="0">
                    <a:schemeClr val="dk1">
                      <a:alpha val="40000"/>
                    </a:schemeClr>
                  </a:outerShdw>
                </a:effectLst>
                <a:ea typeface="Calibri" panose="020F0502020204030204" pitchFamily="34" charset="0"/>
                <a:cs typeface="Times New Roman" panose="02020603050405020304" pitchFamily="18" charset="0"/>
              </a:rPr>
              <a:t>Integration</a:t>
            </a:r>
            <a:endParaRPr lang="en-US" dirty="0">
              <a:solidFill>
                <a:schemeClr val="tx1"/>
              </a:solidFill>
              <a:effectLst/>
              <a:ea typeface="Calibri" panose="020F0502020204030204" pitchFamily="34" charset="0"/>
              <a:cs typeface="Times New Roman" panose="02020603050405020304" pitchFamily="18" charset="0"/>
            </a:endParaRPr>
          </a:p>
        </p:txBody>
      </p:sp>
      <p:cxnSp>
        <p:nvCxnSpPr>
          <p:cNvPr id="36" name="Connector: Elbow 35">
            <a:extLst>
              <a:ext uri="{FF2B5EF4-FFF2-40B4-BE49-F238E27FC236}">
                <a16:creationId xmlns:a16="http://schemas.microsoft.com/office/drawing/2014/main" id="{73145C18-71C6-49C2-8D07-E30D6379F68C}"/>
              </a:ext>
            </a:extLst>
          </p:cNvPr>
          <p:cNvCxnSpPr>
            <a:cxnSpLocks/>
            <a:stCxn id="22" idx="2"/>
            <a:endCxn id="15" idx="1"/>
          </p:cNvCxnSpPr>
          <p:nvPr/>
        </p:nvCxnSpPr>
        <p:spPr>
          <a:xfrm rot="16200000" flipH="1">
            <a:off x="4004254" y="1628848"/>
            <a:ext cx="1205185" cy="3481613"/>
          </a:xfrm>
          <a:prstGeom prst="bentConnector2">
            <a:avLst/>
          </a:prstGeom>
          <a:ln>
            <a:solidFill>
              <a:schemeClr val="tx1"/>
            </a:solidFill>
            <a:prstDash val="lgDashDot"/>
            <a:tailEnd type="triangle"/>
          </a:ln>
        </p:spPr>
        <p:style>
          <a:lnRef idx="1">
            <a:schemeClr val="accent1"/>
          </a:lnRef>
          <a:fillRef idx="0">
            <a:schemeClr val="accent1"/>
          </a:fillRef>
          <a:effectRef idx="0">
            <a:schemeClr val="accent1"/>
          </a:effectRef>
          <a:fontRef idx="minor">
            <a:schemeClr val="tx1"/>
          </a:fontRef>
        </p:style>
      </p:cxnSp>
      <p:cxnSp>
        <p:nvCxnSpPr>
          <p:cNvPr id="48" name="Connector: Elbow 47">
            <a:extLst>
              <a:ext uri="{FF2B5EF4-FFF2-40B4-BE49-F238E27FC236}">
                <a16:creationId xmlns:a16="http://schemas.microsoft.com/office/drawing/2014/main" id="{4590CAA4-DA6E-4409-9958-BDB2F88A2C09}"/>
              </a:ext>
            </a:extLst>
          </p:cNvPr>
          <p:cNvCxnSpPr>
            <a:cxnSpLocks/>
            <a:stCxn id="22" idx="2"/>
            <a:endCxn id="3" idx="1"/>
          </p:cNvCxnSpPr>
          <p:nvPr/>
        </p:nvCxnSpPr>
        <p:spPr>
          <a:xfrm rot="5400000">
            <a:off x="1541493" y="3274382"/>
            <a:ext cx="1831867" cy="817228"/>
          </a:xfrm>
          <a:prstGeom prst="bentConnector4">
            <a:avLst>
              <a:gd name="adj1" fmla="val 17562"/>
              <a:gd name="adj2" fmla="val 12797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Rectangle: Rounded Corners 49">
            <a:extLst>
              <a:ext uri="{FF2B5EF4-FFF2-40B4-BE49-F238E27FC236}">
                <a16:creationId xmlns:a16="http://schemas.microsoft.com/office/drawing/2014/main" id="{FE788475-1478-4C6E-999B-80086ABD05E2}"/>
              </a:ext>
            </a:extLst>
          </p:cNvPr>
          <p:cNvSpPr/>
          <p:nvPr/>
        </p:nvSpPr>
        <p:spPr>
          <a:xfrm>
            <a:off x="5820486" y="3079883"/>
            <a:ext cx="5316773" cy="3261974"/>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lang="en-US" dirty="0"/>
              <a:t>Publisher</a:t>
            </a:r>
          </a:p>
        </p:txBody>
      </p:sp>
      <p:cxnSp>
        <p:nvCxnSpPr>
          <p:cNvPr id="52" name="Straight Arrow Connector 51">
            <a:extLst>
              <a:ext uri="{FF2B5EF4-FFF2-40B4-BE49-F238E27FC236}">
                <a16:creationId xmlns:a16="http://schemas.microsoft.com/office/drawing/2014/main" id="{F332D887-489B-4C46-A029-B7B116388891}"/>
              </a:ext>
            </a:extLst>
          </p:cNvPr>
          <p:cNvCxnSpPr>
            <a:cxnSpLocks/>
            <a:stCxn id="26" idx="2"/>
            <a:endCxn id="8" idx="0"/>
          </p:cNvCxnSpPr>
          <p:nvPr/>
        </p:nvCxnSpPr>
        <p:spPr>
          <a:xfrm>
            <a:off x="9696849" y="2711105"/>
            <a:ext cx="0" cy="6994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9" name="Rectangle: Rounded Corners 58">
            <a:extLst>
              <a:ext uri="{FF2B5EF4-FFF2-40B4-BE49-F238E27FC236}">
                <a16:creationId xmlns:a16="http://schemas.microsoft.com/office/drawing/2014/main" id="{F59998B7-F932-4AE1-A5FD-AA2C6D904954}"/>
              </a:ext>
            </a:extLst>
          </p:cNvPr>
          <p:cNvSpPr/>
          <p:nvPr/>
        </p:nvSpPr>
        <p:spPr>
          <a:xfrm>
            <a:off x="1724347" y="1690688"/>
            <a:ext cx="9412911" cy="1200177"/>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lang="en-US" dirty="0"/>
              <a:t>Customer</a:t>
            </a:r>
          </a:p>
        </p:txBody>
      </p:sp>
      <p:cxnSp>
        <p:nvCxnSpPr>
          <p:cNvPr id="71" name="Straight Arrow Connector 70">
            <a:extLst>
              <a:ext uri="{FF2B5EF4-FFF2-40B4-BE49-F238E27FC236}">
                <a16:creationId xmlns:a16="http://schemas.microsoft.com/office/drawing/2014/main" id="{8DED65D7-3B77-4F46-BF09-1B1FF15EAC72}"/>
              </a:ext>
            </a:extLst>
          </p:cNvPr>
          <p:cNvCxnSpPr>
            <a:cxnSpLocks/>
          </p:cNvCxnSpPr>
          <p:nvPr/>
        </p:nvCxnSpPr>
        <p:spPr>
          <a:xfrm flipH="1">
            <a:off x="3683270" y="4973559"/>
            <a:ext cx="266090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C1DB7DF7-3A66-4D7F-9086-00C8D5926391}"/>
              </a:ext>
            </a:extLst>
          </p:cNvPr>
          <p:cNvCxnSpPr>
            <a:cxnSpLocks/>
          </p:cNvCxnSpPr>
          <p:nvPr/>
        </p:nvCxnSpPr>
        <p:spPr>
          <a:xfrm flipH="1">
            <a:off x="3683269" y="4117169"/>
            <a:ext cx="266090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9" name="Text Box 6">
            <a:extLst>
              <a:ext uri="{FF2B5EF4-FFF2-40B4-BE49-F238E27FC236}">
                <a16:creationId xmlns:a16="http://schemas.microsoft.com/office/drawing/2014/main" id="{A763B17B-DA3F-4887-A42B-BC6C74668BF0}"/>
              </a:ext>
            </a:extLst>
          </p:cNvPr>
          <p:cNvSpPr txBox="1"/>
          <p:nvPr/>
        </p:nvSpPr>
        <p:spPr>
          <a:xfrm>
            <a:off x="4459754" y="4900455"/>
            <a:ext cx="786765" cy="273050"/>
          </a:xfrm>
          <a:prstGeom prst="rect">
            <a:avLst/>
          </a:prstGeom>
          <a:noFill/>
          <a:ln w="6350">
            <a:noFill/>
          </a:ln>
        </p:spPr>
        <p:txBody>
          <a:bodyPr rot="0" spcFirstLastPara="0" vert="horz" wrap="none" lIns="91440" tIns="45720" rIns="91440" bIns="45720" numCol="1" spcCol="0" rtlCol="0" fromWordArt="0" anchor="t" anchorCtr="0" forceAA="0" compatLnSpc="1">
            <a:prstTxWarp prst="textNoShape">
              <a:avLst/>
            </a:prstTxWarp>
            <a:noAutofit/>
          </a:bodyPr>
          <a:lstStyle/>
          <a:p>
            <a:pPr marL="0" marR="0" algn="ctr">
              <a:lnSpc>
                <a:spcPct val="107000"/>
              </a:lnSpc>
              <a:spcBef>
                <a:spcPts val="0"/>
              </a:spcBef>
              <a:spcAft>
                <a:spcPts val="800"/>
              </a:spcAft>
            </a:pPr>
            <a:r>
              <a:rPr lang="en-US" dirty="0">
                <a:effectLst/>
                <a:latin typeface="Calibri" panose="020F0502020204030204" pitchFamily="34" charset="0"/>
                <a:ea typeface="Calibri" panose="020F0502020204030204" pitchFamily="34" charset="0"/>
                <a:cs typeface="Times New Roman" panose="02020603050405020304" pitchFamily="18" charset="0"/>
              </a:rPr>
              <a:t>Call API</a:t>
            </a:r>
          </a:p>
        </p:txBody>
      </p:sp>
      <p:sp>
        <p:nvSpPr>
          <p:cNvPr id="80" name="Text Box 6">
            <a:extLst>
              <a:ext uri="{FF2B5EF4-FFF2-40B4-BE49-F238E27FC236}">
                <a16:creationId xmlns:a16="http://schemas.microsoft.com/office/drawing/2014/main" id="{2351F08B-F5FD-4FF7-8F5F-E3CE45E86223}"/>
              </a:ext>
            </a:extLst>
          </p:cNvPr>
          <p:cNvSpPr txBox="1"/>
          <p:nvPr/>
        </p:nvSpPr>
        <p:spPr>
          <a:xfrm>
            <a:off x="4491642" y="4056640"/>
            <a:ext cx="786765" cy="273050"/>
          </a:xfrm>
          <a:prstGeom prst="rect">
            <a:avLst/>
          </a:prstGeom>
          <a:noFill/>
          <a:ln w="6350">
            <a:noFill/>
          </a:ln>
        </p:spPr>
        <p:txBody>
          <a:bodyPr rot="0" spcFirstLastPara="0" vert="horz" wrap="none" lIns="91440" tIns="45720" rIns="91440" bIns="45720" numCol="1" spcCol="0" rtlCol="0" fromWordArt="0" anchor="t" anchorCtr="0" forceAA="0" compatLnSpc="1">
            <a:prstTxWarp prst="textNoShape">
              <a:avLst/>
            </a:prstTxWarp>
            <a:noAutofit/>
          </a:bodyPr>
          <a:lstStyle/>
          <a:p>
            <a:pPr marL="0" marR="0" algn="ctr">
              <a:lnSpc>
                <a:spcPct val="107000"/>
              </a:lnSpc>
              <a:spcBef>
                <a:spcPts val="0"/>
              </a:spcBef>
              <a:spcAft>
                <a:spcPts val="800"/>
              </a:spcAft>
            </a:pPr>
            <a:r>
              <a:rPr lang="en-US" dirty="0">
                <a:effectLst/>
                <a:latin typeface="Calibri" panose="020F0502020204030204" pitchFamily="34" charset="0"/>
                <a:ea typeface="Calibri" panose="020F0502020204030204" pitchFamily="34" charset="0"/>
                <a:cs typeface="Times New Roman" panose="02020603050405020304" pitchFamily="18" charset="0"/>
              </a:rPr>
              <a:t>Call API</a:t>
            </a:r>
          </a:p>
        </p:txBody>
      </p:sp>
    </p:spTree>
    <p:extLst>
      <p:ext uri="{BB962C8B-B14F-4D97-AF65-F5344CB8AC3E}">
        <p14:creationId xmlns:p14="http://schemas.microsoft.com/office/powerpoint/2010/main" val="22006430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50EA202-800B-493D-AF9E-C368E1AC09E4}"/>
              </a:ext>
            </a:extLst>
          </p:cNvPr>
          <p:cNvPicPr>
            <a:picLocks noChangeAspect="1"/>
          </p:cNvPicPr>
          <p:nvPr/>
        </p:nvPicPr>
        <p:blipFill>
          <a:blip r:embed="rId2"/>
          <a:stretch>
            <a:fillRect/>
          </a:stretch>
        </p:blipFill>
        <p:spPr>
          <a:xfrm>
            <a:off x="531804" y="1690688"/>
            <a:ext cx="7129964" cy="4495678"/>
          </a:xfrm>
          <a:prstGeom prst="rect">
            <a:avLst/>
          </a:prstGeom>
        </p:spPr>
      </p:pic>
      <p:cxnSp>
        <p:nvCxnSpPr>
          <p:cNvPr id="6" name="Straight Arrow Connector 5">
            <a:extLst>
              <a:ext uri="{FF2B5EF4-FFF2-40B4-BE49-F238E27FC236}">
                <a16:creationId xmlns:a16="http://schemas.microsoft.com/office/drawing/2014/main" id="{B7CE0447-A936-4888-A1AF-839BD22FB1EA}"/>
              </a:ext>
            </a:extLst>
          </p:cNvPr>
          <p:cNvCxnSpPr>
            <a:cxnSpLocks/>
          </p:cNvCxnSpPr>
          <p:nvPr/>
        </p:nvCxnSpPr>
        <p:spPr>
          <a:xfrm flipH="1" flipV="1">
            <a:off x="7220299" y="3480489"/>
            <a:ext cx="1095270" cy="143067"/>
          </a:xfrm>
          <a:prstGeom prst="straightConnector1">
            <a:avLst/>
          </a:prstGeom>
          <a:ln w="412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FF7D0DAC-4BF9-47C0-8672-AAF0BEABE8C4}"/>
              </a:ext>
            </a:extLst>
          </p:cNvPr>
          <p:cNvCxnSpPr>
            <a:cxnSpLocks/>
          </p:cNvCxnSpPr>
          <p:nvPr/>
        </p:nvCxnSpPr>
        <p:spPr>
          <a:xfrm flipH="1" flipV="1">
            <a:off x="7363369" y="4111861"/>
            <a:ext cx="1030353" cy="41988"/>
          </a:xfrm>
          <a:prstGeom prst="straightConnector1">
            <a:avLst/>
          </a:prstGeom>
          <a:ln w="412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3EDAE49B-2933-4E4E-8424-DCBCA1E78B13}"/>
              </a:ext>
            </a:extLst>
          </p:cNvPr>
          <p:cNvCxnSpPr>
            <a:cxnSpLocks/>
          </p:cNvCxnSpPr>
          <p:nvPr/>
        </p:nvCxnSpPr>
        <p:spPr>
          <a:xfrm flipH="1">
            <a:off x="7860644" y="4680249"/>
            <a:ext cx="376771" cy="554394"/>
          </a:xfrm>
          <a:prstGeom prst="straightConnector1">
            <a:avLst/>
          </a:prstGeom>
          <a:ln w="412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3" name="Left Brace 12">
            <a:extLst>
              <a:ext uri="{FF2B5EF4-FFF2-40B4-BE49-F238E27FC236}">
                <a16:creationId xmlns:a16="http://schemas.microsoft.com/office/drawing/2014/main" id="{47F27F0F-C3BE-4ED5-92B6-67694351B061}"/>
              </a:ext>
            </a:extLst>
          </p:cNvPr>
          <p:cNvSpPr/>
          <p:nvPr/>
        </p:nvSpPr>
        <p:spPr>
          <a:xfrm rot="10800000">
            <a:off x="7500217" y="4600163"/>
            <a:ext cx="198874" cy="1362263"/>
          </a:xfrm>
          <a:prstGeom prst="leftBrace">
            <a:avLst>
              <a:gd name="adj1" fmla="val 8333"/>
              <a:gd name="adj2" fmla="val 54592"/>
            </a:avLst>
          </a:prstGeom>
          <a:ln w="41275">
            <a:solidFill>
              <a:srgbClr val="C00000"/>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2" name="Picture 1">
            <a:extLst>
              <a:ext uri="{FF2B5EF4-FFF2-40B4-BE49-F238E27FC236}">
                <a16:creationId xmlns:a16="http://schemas.microsoft.com/office/drawing/2014/main" id="{8DBA3D9B-CC35-4921-9C75-ACF3B4CBEA40}"/>
              </a:ext>
            </a:extLst>
          </p:cNvPr>
          <p:cNvPicPr>
            <a:picLocks noChangeAspect="1"/>
          </p:cNvPicPr>
          <p:nvPr/>
        </p:nvPicPr>
        <p:blipFill>
          <a:blip r:embed="rId3"/>
          <a:stretch>
            <a:fillRect/>
          </a:stretch>
        </p:blipFill>
        <p:spPr>
          <a:xfrm>
            <a:off x="7974112" y="2950196"/>
            <a:ext cx="3951302" cy="2427745"/>
          </a:xfrm>
          <a:prstGeom prst="rect">
            <a:avLst/>
          </a:prstGeom>
        </p:spPr>
      </p:pic>
      <p:sp>
        <p:nvSpPr>
          <p:cNvPr id="10" name="Title 9">
            <a:extLst>
              <a:ext uri="{FF2B5EF4-FFF2-40B4-BE49-F238E27FC236}">
                <a16:creationId xmlns:a16="http://schemas.microsoft.com/office/drawing/2014/main" id="{DAAB1953-BA70-4B3E-A2EC-379D68A5604D}"/>
              </a:ext>
            </a:extLst>
          </p:cNvPr>
          <p:cNvSpPr>
            <a:spLocks noGrp="1"/>
          </p:cNvSpPr>
          <p:nvPr>
            <p:ph type="title"/>
          </p:nvPr>
        </p:nvSpPr>
        <p:spPr/>
        <p:txBody>
          <a:bodyPr/>
          <a:lstStyle/>
          <a:p>
            <a:r>
              <a:rPr lang="en-US" dirty="0"/>
              <a:t>Mapping to Partner Center</a:t>
            </a:r>
          </a:p>
        </p:txBody>
      </p:sp>
    </p:spTree>
    <p:extLst>
      <p:ext uri="{BB962C8B-B14F-4D97-AF65-F5344CB8AC3E}">
        <p14:creationId xmlns:p14="http://schemas.microsoft.com/office/powerpoint/2010/main" val="38840007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FB9EE9-F8BB-4D3A-93D8-A529FCFA4849}"/>
              </a:ext>
            </a:extLst>
          </p:cNvPr>
          <p:cNvSpPr>
            <a:spLocks noGrp="1"/>
          </p:cNvSpPr>
          <p:nvPr>
            <p:ph type="title"/>
          </p:nvPr>
        </p:nvSpPr>
        <p:spPr/>
        <p:txBody>
          <a:bodyPr/>
          <a:lstStyle/>
          <a:p>
            <a:r>
              <a:rPr lang="en-US" dirty="0"/>
              <a:t>API</a:t>
            </a:r>
          </a:p>
        </p:txBody>
      </p:sp>
      <p:sp>
        <p:nvSpPr>
          <p:cNvPr id="3" name="Content Placeholder 2">
            <a:extLst>
              <a:ext uri="{FF2B5EF4-FFF2-40B4-BE49-F238E27FC236}">
                <a16:creationId xmlns:a16="http://schemas.microsoft.com/office/drawing/2014/main" id="{53ACD4C3-EBB3-458F-9C39-CDEA47A4C4D9}"/>
              </a:ext>
            </a:extLst>
          </p:cNvPr>
          <p:cNvSpPr>
            <a:spLocks noGrp="1"/>
          </p:cNvSpPr>
          <p:nvPr>
            <p:ph idx="1"/>
          </p:nvPr>
        </p:nvSpPr>
        <p:spPr/>
        <p:txBody>
          <a:bodyPr>
            <a:normAutofit fontScale="92500"/>
          </a:bodyPr>
          <a:lstStyle/>
          <a:p>
            <a:r>
              <a:rPr lang="en-US" dirty="0"/>
              <a:t>Manage subscription life-time, async (fulfillment API)</a:t>
            </a:r>
          </a:p>
          <a:p>
            <a:pPr lvl="1"/>
            <a:r>
              <a:rPr lang="en-US" dirty="0"/>
              <a:t>Resolve</a:t>
            </a:r>
          </a:p>
          <a:p>
            <a:pPr lvl="1"/>
            <a:r>
              <a:rPr lang="en-US" dirty="0"/>
              <a:t>Activate</a:t>
            </a:r>
          </a:p>
          <a:p>
            <a:pPr lvl="1"/>
            <a:r>
              <a:rPr lang="en-US" dirty="0"/>
              <a:t>Cancel</a:t>
            </a:r>
          </a:p>
          <a:p>
            <a:pPr lvl="1"/>
            <a:r>
              <a:rPr lang="en-US" dirty="0"/>
              <a:t>Update</a:t>
            </a:r>
          </a:p>
          <a:p>
            <a:r>
              <a:rPr lang="en-US" dirty="0"/>
              <a:t>Manage operations, update and cancel of a subscription (operations API)</a:t>
            </a:r>
          </a:p>
          <a:p>
            <a:pPr lvl="1"/>
            <a:r>
              <a:rPr lang="en-US" dirty="0"/>
              <a:t>List and get status</a:t>
            </a:r>
          </a:p>
          <a:p>
            <a:pPr lvl="1"/>
            <a:r>
              <a:rPr lang="en-US" dirty="0"/>
              <a:t>Patch, primarily for blocking subscription update</a:t>
            </a:r>
          </a:p>
          <a:p>
            <a:r>
              <a:rPr lang="en-US" dirty="0"/>
              <a:t>Metering API</a:t>
            </a:r>
          </a:p>
          <a:p>
            <a:pPr lvl="1"/>
            <a:r>
              <a:rPr lang="en-US" dirty="0"/>
              <a:t>Single usage</a:t>
            </a:r>
          </a:p>
          <a:p>
            <a:pPr lvl="1"/>
            <a:r>
              <a:rPr lang="en-US" dirty="0"/>
              <a:t>Batch usage</a:t>
            </a:r>
          </a:p>
          <a:p>
            <a:pPr lvl="1"/>
            <a:endParaRPr lang="en-US" dirty="0"/>
          </a:p>
        </p:txBody>
      </p:sp>
      <p:pic>
        <p:nvPicPr>
          <p:cNvPr id="5" name="Graphic 4" descr="Gears with solid fill">
            <a:extLst>
              <a:ext uri="{FF2B5EF4-FFF2-40B4-BE49-F238E27FC236}">
                <a16:creationId xmlns:a16="http://schemas.microsoft.com/office/drawing/2014/main" id="{C838DCD1-58C5-4627-BA53-662DA0F686F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698539" y="281694"/>
            <a:ext cx="1828800" cy="1828800"/>
          </a:xfrm>
          <a:prstGeom prst="rect">
            <a:avLst/>
          </a:prstGeom>
        </p:spPr>
      </p:pic>
    </p:spTree>
    <p:extLst>
      <p:ext uri="{BB962C8B-B14F-4D97-AF65-F5344CB8AC3E}">
        <p14:creationId xmlns:p14="http://schemas.microsoft.com/office/powerpoint/2010/main" val="12473366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65399B-B457-48FE-AAE6-347C4340D460}"/>
              </a:ext>
            </a:extLst>
          </p:cNvPr>
          <p:cNvSpPr>
            <a:spLocks noGrp="1"/>
          </p:cNvSpPr>
          <p:nvPr>
            <p:ph type="title"/>
          </p:nvPr>
        </p:nvSpPr>
        <p:spPr/>
        <p:txBody>
          <a:bodyPr/>
          <a:lstStyle/>
          <a:p>
            <a:r>
              <a:rPr lang="en-US" dirty="0"/>
              <a:t>API security</a:t>
            </a:r>
          </a:p>
        </p:txBody>
      </p:sp>
      <p:sp>
        <p:nvSpPr>
          <p:cNvPr id="3" name="Content Placeholder 2">
            <a:extLst>
              <a:ext uri="{FF2B5EF4-FFF2-40B4-BE49-F238E27FC236}">
                <a16:creationId xmlns:a16="http://schemas.microsoft.com/office/drawing/2014/main" id="{7DE436E6-4C00-4117-83D5-593A0D2FB396}"/>
              </a:ext>
            </a:extLst>
          </p:cNvPr>
          <p:cNvSpPr>
            <a:spLocks noGrp="1"/>
          </p:cNvSpPr>
          <p:nvPr>
            <p:ph idx="1"/>
          </p:nvPr>
        </p:nvSpPr>
        <p:spPr>
          <a:xfrm>
            <a:off x="838201" y="1825625"/>
            <a:ext cx="5780876" cy="4351338"/>
          </a:xfrm>
        </p:spPr>
        <p:txBody>
          <a:bodyPr>
            <a:normAutofit fontScale="85000" lnSpcReduction="10000"/>
          </a:bodyPr>
          <a:lstStyle/>
          <a:p>
            <a:r>
              <a:rPr lang="en-US" dirty="0"/>
              <a:t>Authorization</a:t>
            </a:r>
          </a:p>
          <a:p>
            <a:pPr lvl="1"/>
            <a:r>
              <a:rPr lang="en-US" dirty="0">
                <a:hlinkClick r:id="rId2"/>
              </a:rPr>
              <a:t>Azure AD access control list </a:t>
            </a:r>
            <a:r>
              <a:rPr lang="en-US" dirty="0"/>
              <a:t>(not application permissions, e.g. </a:t>
            </a:r>
            <a:r>
              <a:rPr lang="en-US" dirty="0" err="1"/>
              <a:t>User.Read</a:t>
            </a:r>
            <a:r>
              <a:rPr lang="en-US" dirty="0"/>
              <a:t> on Graph API)</a:t>
            </a:r>
          </a:p>
          <a:p>
            <a:pPr lvl="1"/>
            <a:r>
              <a:rPr lang="en-US" dirty="0"/>
              <a:t>Publisher’s AAD App registration details on Partner Center during offer creation</a:t>
            </a:r>
          </a:p>
          <a:p>
            <a:r>
              <a:rPr lang="en-US" dirty="0"/>
              <a:t>Authentication</a:t>
            </a:r>
          </a:p>
          <a:p>
            <a:pPr lvl="1"/>
            <a:r>
              <a:rPr lang="en-US" dirty="0" err="1"/>
              <a:t>Oauth</a:t>
            </a:r>
            <a:r>
              <a:rPr lang="en-US" dirty="0"/>
              <a:t> 2.0 client credentials grant with a </a:t>
            </a:r>
            <a:r>
              <a:rPr lang="en-US" dirty="0">
                <a:hlinkClick r:id="rId3"/>
              </a:rPr>
              <a:t>token</a:t>
            </a:r>
            <a:r>
              <a:rPr lang="en-US" dirty="0"/>
              <a:t> </a:t>
            </a:r>
          </a:p>
          <a:p>
            <a:pPr lvl="1"/>
            <a:r>
              <a:rPr lang="en-US" dirty="0"/>
              <a:t>Bearer token on Authorization header</a:t>
            </a:r>
          </a:p>
          <a:p>
            <a:pPr lvl="2"/>
            <a:r>
              <a:rPr lang="en-US" dirty="0"/>
              <a:t>Get from AAD token endpoint</a:t>
            </a:r>
          </a:p>
          <a:p>
            <a:r>
              <a:rPr lang="en-US" dirty="0"/>
              <a:t>Azure AD App registration</a:t>
            </a:r>
          </a:p>
          <a:p>
            <a:pPr lvl="1"/>
            <a:r>
              <a:rPr lang="en-US" dirty="0"/>
              <a:t>Have multiple, per environment, team</a:t>
            </a:r>
          </a:p>
          <a:p>
            <a:pPr lvl="1"/>
            <a:r>
              <a:rPr lang="en-US" dirty="0"/>
              <a:t>Register single tenant</a:t>
            </a:r>
          </a:p>
          <a:p>
            <a:pPr lvl="1"/>
            <a:r>
              <a:rPr lang="en-US" dirty="0"/>
              <a:t>Isolate for calling marketplace API only</a:t>
            </a:r>
          </a:p>
        </p:txBody>
      </p:sp>
      <p:pic>
        <p:nvPicPr>
          <p:cNvPr id="5" name="Picture 4">
            <a:extLst>
              <a:ext uri="{FF2B5EF4-FFF2-40B4-BE49-F238E27FC236}">
                <a16:creationId xmlns:a16="http://schemas.microsoft.com/office/drawing/2014/main" id="{77C504D7-FEBC-4BCD-979F-73BA2AEF8D3F}"/>
              </a:ext>
            </a:extLst>
          </p:cNvPr>
          <p:cNvPicPr>
            <a:picLocks noChangeAspect="1"/>
          </p:cNvPicPr>
          <p:nvPr/>
        </p:nvPicPr>
        <p:blipFill>
          <a:blip r:embed="rId4"/>
          <a:stretch>
            <a:fillRect/>
          </a:stretch>
        </p:blipFill>
        <p:spPr>
          <a:xfrm>
            <a:off x="7598370" y="1745408"/>
            <a:ext cx="2401072" cy="1735211"/>
          </a:xfrm>
          <a:prstGeom prst="rect">
            <a:avLst/>
          </a:prstGeom>
        </p:spPr>
      </p:pic>
      <p:pic>
        <p:nvPicPr>
          <p:cNvPr id="7" name="Picture 6">
            <a:extLst>
              <a:ext uri="{FF2B5EF4-FFF2-40B4-BE49-F238E27FC236}">
                <a16:creationId xmlns:a16="http://schemas.microsoft.com/office/drawing/2014/main" id="{E326BC9F-1DA1-4F87-9F87-F81118070BC3}"/>
              </a:ext>
            </a:extLst>
          </p:cNvPr>
          <p:cNvPicPr>
            <a:picLocks noChangeAspect="1"/>
          </p:cNvPicPr>
          <p:nvPr/>
        </p:nvPicPr>
        <p:blipFill>
          <a:blip r:embed="rId5"/>
          <a:stretch>
            <a:fillRect/>
          </a:stretch>
        </p:blipFill>
        <p:spPr>
          <a:xfrm>
            <a:off x="6619077" y="3663676"/>
            <a:ext cx="5428315" cy="725443"/>
          </a:xfrm>
          <a:prstGeom prst="rect">
            <a:avLst/>
          </a:prstGeom>
        </p:spPr>
      </p:pic>
      <p:pic>
        <p:nvPicPr>
          <p:cNvPr id="9" name="Graphic 8" descr="Key with solid fill">
            <a:extLst>
              <a:ext uri="{FF2B5EF4-FFF2-40B4-BE49-F238E27FC236}">
                <a16:creationId xmlns:a16="http://schemas.microsoft.com/office/drawing/2014/main" id="{3C4934FF-D068-4D84-A2BB-5F72AD06EEE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014647" y="113506"/>
            <a:ext cx="1828800" cy="1828800"/>
          </a:xfrm>
          <a:prstGeom prst="rect">
            <a:avLst/>
          </a:prstGeom>
        </p:spPr>
      </p:pic>
    </p:spTree>
    <p:extLst>
      <p:ext uri="{BB962C8B-B14F-4D97-AF65-F5344CB8AC3E}">
        <p14:creationId xmlns:p14="http://schemas.microsoft.com/office/powerpoint/2010/main" val="19174387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F828D28-8E09-41CC-8229-3070B5467A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Video 3">
            <a:extLst>
              <a:ext uri="{FF2B5EF4-FFF2-40B4-BE49-F238E27FC236}">
                <a16:creationId xmlns:a16="http://schemas.microsoft.com/office/drawing/2014/main" id="{31DCF7FB-F667-419A-A11F-AC4289D67C15}"/>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284" r="-1" b="-1"/>
          <a:stretch/>
        </p:blipFill>
        <p:spPr>
          <a:xfrm>
            <a:off x="20" y="-22"/>
            <a:ext cx="12191977" cy="6858022"/>
          </a:xfrm>
          <a:prstGeom prst="rect">
            <a:avLst/>
          </a:prstGeom>
        </p:spPr>
      </p:pic>
      <p:sp>
        <p:nvSpPr>
          <p:cNvPr id="10" name="Rectangle 9">
            <a:extLst>
              <a:ext uri="{FF2B5EF4-FFF2-40B4-BE49-F238E27FC236}">
                <a16:creationId xmlns:a16="http://schemas.microsoft.com/office/drawing/2014/main" id="{D5B012D8-7F27-4758-9AC6-C889B154BD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103377" y="1100316"/>
            <a:ext cx="6858003" cy="4657347"/>
          </a:xfrm>
          <a:prstGeom prst="rect">
            <a:avLst/>
          </a:prstGeom>
          <a:gradFill flip="none" rotWithShape="1">
            <a:gsLst>
              <a:gs pos="48000">
                <a:srgbClr val="000000">
                  <a:alpha val="24000"/>
                </a:srgbClr>
              </a:gs>
              <a:gs pos="85000">
                <a:srgbClr val="000000">
                  <a:alpha val="45000"/>
                </a:srgbClr>
              </a:gs>
              <a:gs pos="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25A0724-3815-4341-88B6-6AAB4073F43C}"/>
              </a:ext>
            </a:extLst>
          </p:cNvPr>
          <p:cNvSpPr>
            <a:spLocks noGrp="1"/>
          </p:cNvSpPr>
          <p:nvPr>
            <p:ph type="title"/>
          </p:nvPr>
        </p:nvSpPr>
        <p:spPr>
          <a:xfrm>
            <a:off x="643466" y="643467"/>
            <a:ext cx="5452529" cy="3569242"/>
          </a:xfrm>
        </p:spPr>
        <p:txBody>
          <a:bodyPr vert="horz" lIns="91440" tIns="45720" rIns="91440" bIns="45720" rtlCol="0" anchor="t">
            <a:normAutofit/>
          </a:bodyPr>
          <a:lstStyle/>
          <a:p>
            <a:r>
              <a:rPr lang="en-US" sz="5200" dirty="0">
                <a:solidFill>
                  <a:schemeClr val="bg1"/>
                </a:solidFill>
              </a:rPr>
              <a:t>Demo - calling the API</a:t>
            </a:r>
          </a:p>
        </p:txBody>
      </p:sp>
      <p:sp>
        <p:nvSpPr>
          <p:cNvPr id="12" name="Rectangle 11">
            <a:extLst>
              <a:ext uri="{FF2B5EF4-FFF2-40B4-BE49-F238E27FC236}">
                <a16:creationId xmlns:a16="http://schemas.microsoft.com/office/drawing/2014/main" id="{4063B759-00FC-46D1-9898-8E8625268F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40187" y="2206184"/>
            <a:ext cx="6858003" cy="2445624"/>
          </a:xfrm>
          <a:prstGeom prst="rect">
            <a:avLst/>
          </a:prstGeom>
          <a:gradFill flip="none" rotWithShape="1">
            <a:gsLst>
              <a:gs pos="48000">
                <a:srgbClr val="000000">
                  <a:alpha val="24000"/>
                </a:srgbClr>
              </a:gs>
              <a:gs pos="85000">
                <a:srgbClr val="000000">
                  <a:alpha val="45000"/>
                </a:srgbClr>
              </a:gs>
              <a:gs pos="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43952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96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theme/theme1.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solidFill>
            <a:schemeClr val="tx1"/>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Ercenk dark.potx" id="{73E64A7C-2D21-41AB-8C08-9E9C67C30BBD}" vid="{0E47D9A5-09D5-4615-9E5D-C11DD8EFF6F0}"/>
    </a:ext>
  </a:extLst>
</a:theme>
</file>

<file path=ppt/theme/theme2.xml><?xml version="1.0" encoding="utf-8"?>
<a:theme xmlns:a="http://schemas.openxmlformats.org/drawingml/2006/main" name="9-51052_Microsoft_Inspire_Template_Dark">
  <a:themeElements>
    <a:clrScheme name="Inspire + Ready Dark">
      <a:dk1>
        <a:srgbClr val="000000"/>
      </a:dk1>
      <a:lt1>
        <a:srgbClr val="FFFFFF"/>
      </a:lt1>
      <a:dk2>
        <a:srgbClr val="243A5E"/>
      </a:dk2>
      <a:lt2>
        <a:srgbClr val="E6E6E6"/>
      </a:lt2>
      <a:accent1>
        <a:srgbClr val="0078D4"/>
      </a:accent1>
      <a:accent2>
        <a:srgbClr val="50E6FF"/>
      </a:accent2>
      <a:accent3>
        <a:srgbClr val="9BF00B"/>
      </a:accent3>
      <a:accent4>
        <a:srgbClr val="FFB900"/>
      </a:accent4>
      <a:accent5>
        <a:srgbClr val="D2D2D2"/>
      </a:accent5>
      <a:accent6>
        <a:srgbClr val="505050"/>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Ercenk dark.potx" id="{73E64A7C-2D21-41AB-8C08-9E9C67C30BBD}" vid="{853CFCAB-1925-4206-B4DF-79056E5C6B2A}"/>
    </a:ext>
  </a:extLst>
</a:theme>
</file>

<file path=ppt/theme/theme3.xml><?xml version="1.0" encoding="utf-8"?>
<a:theme xmlns:a="http://schemas.openxmlformats.org/drawingml/2006/main" name="White Template">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Ercenk dark.potx" id="{73E64A7C-2D21-41AB-8C08-9E9C67C30BBD}" vid="{4FC84080-7033-48A4-A904-3BF214CAFD58}"/>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CBF92710E105F4280274D1B8E1B990C" ma:contentTypeVersion="6" ma:contentTypeDescription="Create a new document." ma:contentTypeScope="" ma:versionID="58beebb19c2dea0bad420d613e888065">
  <xsd:schema xmlns:xsd="http://www.w3.org/2001/XMLSchema" xmlns:xs="http://www.w3.org/2001/XMLSchema" xmlns:p="http://schemas.microsoft.com/office/2006/metadata/properties" xmlns:ns1="http://schemas.microsoft.com/sharepoint/v3" xmlns:ns2="36e49a81-be5e-4014-9398-3019f1f1752b" targetNamespace="http://schemas.microsoft.com/office/2006/metadata/properties" ma:root="true" ma:fieldsID="a4b08fb53c35e73a5a6903941fc13fd9" ns1:_="" ns2:_="">
    <xsd:import namespace="http://schemas.microsoft.com/sharepoint/v3"/>
    <xsd:import namespace="36e49a81-be5e-4014-9398-3019f1f1752b"/>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2" nillable="true" ma:displayName="Unified Compliance Policy Properties" ma:hidden="true" ma:internalName="_ip_UnifiedCompliancePolicyProperties">
      <xsd:simpleType>
        <xsd:restriction base="dms:Note"/>
      </xsd:simpleType>
    </xsd:element>
    <xsd:element name="_ip_UnifiedCompliancePolicyUIAction" ma:index="13"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6e49a81-be5e-4014-9398-3019f1f1752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MediaServiceKeyPoints xmlns="36e49a81-be5e-4014-9398-3019f1f1752b"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E2749A7-4916-4775-BFE5-E774EFDAE50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36e49a81-be5e-4014-9398-3019f1f1752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AD79351-9B21-4A2E-89FE-EC23E6C85929}">
  <ds:schemaRefs>
    <ds:schemaRef ds:uri="http://schemas.microsoft.com/office/2006/metadata/properties"/>
    <ds:schemaRef ds:uri="860950fd-76a6-4866-9ca1-bf4d1f6059ce"/>
    <ds:schemaRef ds:uri="http://purl.org/dc/terms/"/>
    <ds:schemaRef ds:uri="http://schemas.microsoft.com/office/infopath/2007/PartnerControls"/>
    <ds:schemaRef ds:uri="http://purl.org/dc/elements/1.1/"/>
    <ds:schemaRef ds:uri="http://schemas.microsoft.com/sharepoint/v3"/>
    <ds:schemaRef ds:uri="http://schemas.microsoft.com/office/2006/documentManagement/types"/>
    <ds:schemaRef ds:uri="http://schemas.openxmlformats.org/package/2006/metadata/core-properties"/>
    <ds:schemaRef ds:uri="6a2d0f50-fb12-4f73-8097-036b3e2f6409"/>
    <ds:schemaRef ds:uri="http://www.w3.org/XML/1998/namespace"/>
    <ds:schemaRef ds:uri="http://purl.org/dc/dcmitype/"/>
    <ds:schemaRef ds:uri="36e49a81-be5e-4014-9398-3019f1f1752b"/>
  </ds:schemaRefs>
</ds:datastoreItem>
</file>

<file path=customXml/itemProps3.xml><?xml version="1.0" encoding="utf-8"?>
<ds:datastoreItem xmlns:ds="http://schemas.openxmlformats.org/officeDocument/2006/customXml" ds:itemID="{F396FA95-CEE8-43BA-B125-CD15682AE83F}">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Ercenk dark</Template>
  <TotalTime>1692</TotalTime>
  <Words>877</Words>
  <Application>Microsoft Office PowerPoint</Application>
  <PresentationFormat>Widescreen</PresentationFormat>
  <Paragraphs>226</Paragraphs>
  <Slides>25</Slides>
  <Notes>4</Notes>
  <HiddenSlides>0</HiddenSlides>
  <MMClips>2</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25</vt:i4>
      </vt:variant>
    </vt:vector>
  </HeadingPairs>
  <TitlesOfParts>
    <vt:vector size="35" baseType="lpstr">
      <vt:lpstr>Arial</vt:lpstr>
      <vt:lpstr>Calibri</vt:lpstr>
      <vt:lpstr>Calibri Light</vt:lpstr>
      <vt:lpstr>Consolas</vt:lpstr>
      <vt:lpstr>Segoe UI</vt:lpstr>
      <vt:lpstr>Segoe UI Semibold</vt:lpstr>
      <vt:lpstr>Wingdings</vt:lpstr>
      <vt:lpstr>1_Office Theme</vt:lpstr>
      <vt:lpstr>9-51052_Microsoft_Inspire_Template_Dark</vt:lpstr>
      <vt:lpstr>White Template</vt:lpstr>
      <vt:lpstr>SaaS offers on commercial marketplace</vt:lpstr>
      <vt:lpstr>SaaS</vt:lpstr>
      <vt:lpstr>Anatomy of a SaaS offer</vt:lpstr>
      <vt:lpstr>Demo – buyer experience</vt:lpstr>
      <vt:lpstr>Under the hood - integration</vt:lpstr>
      <vt:lpstr>Mapping to Partner Center</vt:lpstr>
      <vt:lpstr>API</vt:lpstr>
      <vt:lpstr>API security</vt:lpstr>
      <vt:lpstr>Demo - calling the API</vt:lpstr>
      <vt:lpstr>Landing page</vt:lpstr>
      <vt:lpstr>Landing page, protocol</vt:lpstr>
      <vt:lpstr>Landing page, heads up</vt:lpstr>
      <vt:lpstr>Demo – landing page</vt:lpstr>
      <vt:lpstr>Webhook</vt:lpstr>
      <vt:lpstr>Webhook, protocol</vt:lpstr>
      <vt:lpstr>Validating the token</vt:lpstr>
      <vt:lpstr>Demo - webhook</vt:lpstr>
      <vt:lpstr>AAD, revisited</vt:lpstr>
      <vt:lpstr>Architecture choices</vt:lpstr>
      <vt:lpstr>Dev/test approach</vt:lpstr>
      <vt:lpstr>Dev/test approach</vt:lpstr>
      <vt:lpstr>CTA</vt:lpstr>
      <vt:lpstr>Appendix</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SaaS offers on commercial marketplace</dc:title>
  <dc:creator>Ercenk Keresteci</dc:creator>
  <cp:lastModifiedBy>Ercenk Keresteci</cp:lastModifiedBy>
  <cp:revision>15</cp:revision>
  <dcterms:created xsi:type="dcterms:W3CDTF">2021-03-12T18:28:44Z</dcterms:created>
  <dcterms:modified xsi:type="dcterms:W3CDTF">2021-03-23T16:59:47Z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ercenk@microsoft.com</vt:lpwstr>
  </property>
  <property fmtid="{D5CDD505-2E9C-101B-9397-08002B2CF9AE}" pid="5" name="MSIP_Label_f42aa342-8706-4288-bd11-ebb85995028c_SetDate">
    <vt:lpwstr>2020-04-29T14:39:26.3324727Z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88a9f404-5379-4153-8d3c-cc79da136208</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ContentTypeId">
    <vt:lpwstr>0x010100ECBF92710E105F4280274D1B8E1B990C</vt:lpwstr>
  </property>
</Properties>
</file>